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72" r:id="rId3"/>
    <p:sldId id="273" r:id="rId4"/>
    <p:sldId id="257" r:id="rId5"/>
    <p:sldId id="274" r:id="rId6"/>
    <p:sldId id="260" r:id="rId7"/>
    <p:sldId id="258" r:id="rId8"/>
    <p:sldId id="261" r:id="rId9"/>
    <p:sldId id="262" r:id="rId10"/>
    <p:sldId id="264" r:id="rId11"/>
    <p:sldId id="263" r:id="rId12"/>
    <p:sldId id="265" r:id="rId13"/>
    <p:sldId id="268" r:id="rId14"/>
    <p:sldId id="269" r:id="rId15"/>
    <p:sldId id="270" r:id="rId16"/>
    <p:sldId id="271" r:id="rId17"/>
    <p:sldId id="266" r:id="rId18"/>
    <p:sldId id="267" r:id="rId19"/>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84" autoAdjust="0"/>
    <p:restoredTop sz="94660" autoAdjust="0"/>
  </p:normalViewPr>
  <p:slideViewPr>
    <p:cSldViewPr>
      <p:cViewPr varScale="1">
        <p:scale>
          <a:sx n="106" d="100"/>
          <a:sy n="106" d="100"/>
        </p:scale>
        <p:origin x="-84" y="-17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F9D9E2-AA6B-4CFB-9C56-5B63B229825D}" type="datetimeFigureOut">
              <a:rPr lang="es-MX" smtClean="0"/>
              <a:pPr/>
              <a:t>16/03/2010</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DC62CAE-DE9A-4D53-A95B-96C459B03C06}"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ADC62CAE-DE9A-4D53-A95B-96C459B03C06}" type="slidenum">
              <a:rPr lang="es-MX" smtClean="0"/>
              <a:pPr/>
              <a:t>1</a:t>
            </a:fld>
            <a:endParaRPr lang="es-MX"/>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2BCE81F-E31D-40EF-84B4-2641A3258BED}" type="slidenum">
              <a:rPr lang="es-MX" smtClean="0"/>
              <a:pPr/>
              <a:t>13</a:t>
            </a:fld>
            <a:endParaRPr lang="es-MX"/>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2BCE81F-E31D-40EF-84B4-2641A3258BED}" type="slidenum">
              <a:rPr lang="es-MX" smtClean="0"/>
              <a:pPr/>
              <a:t>14</a:t>
            </a:fld>
            <a:endParaRPr lang="es-MX"/>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2BCE81F-E31D-40EF-84B4-2641A3258BED}" type="slidenum">
              <a:rPr lang="es-MX" smtClean="0"/>
              <a:pPr/>
              <a:t>15</a:t>
            </a:fld>
            <a:endParaRPr lang="es-MX"/>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B2BCE81F-E31D-40EF-84B4-2641A3258BED}" type="slidenum">
              <a:rPr lang="es-MX" smtClean="0"/>
              <a:pPr/>
              <a:t>16</a:t>
            </a:fld>
            <a:endParaRPr lang="es-MX"/>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A0B933BB-9D55-4F22-9990-6EDA2A26B302}" type="slidenum">
              <a:rPr lang="es-MX" smtClean="0"/>
              <a:pPr/>
              <a:t>17</a:t>
            </a:fld>
            <a:endParaRPr lang="es-MX"/>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A0B933BB-9D55-4F22-9990-6EDA2A26B302}" type="slidenum">
              <a:rPr lang="es-MX" smtClean="0"/>
              <a:pPr/>
              <a:t>18</a:t>
            </a:fld>
            <a:endParaRPr lang="es-MX"/>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ADC62CAE-DE9A-4D53-A95B-96C459B03C06}" type="slidenum">
              <a:rPr lang="es-MX" smtClean="0"/>
              <a:pPr/>
              <a:t>4</a:t>
            </a:fld>
            <a:endParaRPr lang="es-MX"/>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ADC62CAE-DE9A-4D53-A95B-96C459B03C06}" type="slidenum">
              <a:rPr lang="es-MX" smtClean="0"/>
              <a:pPr/>
              <a:t>6</a:t>
            </a:fld>
            <a:endParaRPr lang="es-MX"/>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ADC62CAE-DE9A-4D53-A95B-96C459B03C06}" type="slidenum">
              <a:rPr lang="es-MX" smtClean="0"/>
              <a:pPr/>
              <a:t>7</a:t>
            </a:fld>
            <a:endParaRPr lang="es-MX"/>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ADC62CAE-DE9A-4D53-A95B-96C459B03C06}" type="slidenum">
              <a:rPr lang="es-MX" smtClean="0"/>
              <a:pPr/>
              <a:t>8</a:t>
            </a:fld>
            <a:endParaRPr lang="es-MX"/>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ADC62CAE-DE9A-4D53-A95B-96C459B03C06}" type="slidenum">
              <a:rPr lang="es-MX" smtClean="0"/>
              <a:pPr/>
              <a:t>9</a:t>
            </a:fld>
            <a:endParaRPr lang="es-MX"/>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ADC62CAE-DE9A-4D53-A95B-96C459B03C06}" type="slidenum">
              <a:rPr lang="es-MX" smtClean="0"/>
              <a:pPr/>
              <a:t>10</a:t>
            </a:fld>
            <a:endParaRPr lang="es-MX"/>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ADC62CAE-DE9A-4D53-A95B-96C459B03C06}" type="slidenum">
              <a:rPr lang="es-MX" smtClean="0"/>
              <a:pPr/>
              <a:t>11</a:t>
            </a:fld>
            <a:endParaRPr lang="es-MX"/>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ADC62CAE-DE9A-4D53-A95B-96C459B03C06}" type="slidenum">
              <a:rPr lang="es-MX" smtClean="0"/>
              <a:pPr/>
              <a:t>12</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16/03/2010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16/03/2010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16/03/2010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7A847CFC-816F-41D0-AAC0-9BF4FEBC753E}" type="datetimeFigureOut">
              <a:rPr lang="es-ES" smtClean="0"/>
              <a:pPr/>
              <a:t>16/03/2010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16/03/2010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7A847CFC-816F-41D0-AAC0-9BF4FEBC753E}" type="datetimeFigureOut">
              <a:rPr lang="es-ES" smtClean="0"/>
              <a:pPr/>
              <a:t>16/03/2010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7A847CFC-816F-41D0-AAC0-9BF4FEBC753E}" type="datetimeFigureOut">
              <a:rPr lang="es-ES" smtClean="0"/>
              <a:pPr/>
              <a:t>16/03/2010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7A847CFC-816F-41D0-AAC0-9BF4FEBC753E}" type="datetimeFigureOut">
              <a:rPr lang="es-ES" smtClean="0"/>
              <a:pPr/>
              <a:t>16/03/2010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16/03/2010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16/03/2010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16/03/2010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847CFC-816F-41D0-AAC0-9BF4FEBC753E}" type="datetimeFigureOut">
              <a:rPr lang="es-ES" smtClean="0"/>
              <a:pPr/>
              <a:t>16/03/2010</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audio" Target="file:///C:\Documents%20and%20Settings\Mari\Mis%20documentos\medieval.wav" TargetMode="Externa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26.png"/><Relationship Id="rId2" Type="http://schemas.openxmlformats.org/officeDocument/2006/relationships/slideLayout" Target="../slideLayouts/slideLayout7.xml"/><Relationship Id="rId1" Type="http://schemas.openxmlformats.org/officeDocument/2006/relationships/audio" Target="file:///C:\Documents%20and%20Settings\Mari\Mis%20documentos\resd.wav" TargetMode="Externa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7" Type="http://schemas.openxmlformats.org/officeDocument/2006/relationships/image" Target="../media/image29.png"/><Relationship Id="rId2" Type="http://schemas.openxmlformats.org/officeDocument/2006/relationships/slideLayout" Target="../slideLayouts/slideLayout7.xml"/><Relationship Id="rId1" Type="http://schemas.openxmlformats.org/officeDocument/2006/relationships/audio" Target="file:///C:\Documents%20and%20Settings\Mari\Mis%20documentos\moderna.wav" TargetMode="External"/><Relationship Id="rId6" Type="http://schemas.openxmlformats.org/officeDocument/2006/relationships/image" Target="../media/image28.jpeg"/><Relationship Id="rId5" Type="http://schemas.openxmlformats.org/officeDocument/2006/relationships/image" Target="../media/image27.jpeg"/><Relationship Id="rId4"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3.jpe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37.jpe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gif"/></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41.jpe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44.png"/><Relationship Id="rId2" Type="http://schemas.openxmlformats.org/officeDocument/2006/relationships/slideLayout" Target="../slideLayouts/slideLayout4.xml"/><Relationship Id="rId1" Type="http://schemas.openxmlformats.org/officeDocument/2006/relationships/audio" Target="file:///C:\Users\wini\Documents\audacity\urbanistic%20point.mp3" TargetMode="Externa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1.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audio" Target="file:///C:\Users\wini\Documents\audacity\conclusion.mp3" TargetMode="External"/><Relationship Id="rId6" Type="http://schemas.openxmlformats.org/officeDocument/2006/relationships/image" Target="../media/image46.png"/><Relationship Id="rId5" Type="http://schemas.openxmlformats.org/officeDocument/2006/relationships/image" Target="../media/image45.jpeg"/><Relationship Id="rId4" Type="http://schemas.openxmlformats.org/officeDocument/2006/relationships/image" Target="../media/image1.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audio" Target="file:///C:\Documents%20and%20Settings\Mari\Mis%20documentos\wall.wav" TargetMode="Externa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1.jpeg"/></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10.png"/><Relationship Id="rId2" Type="http://schemas.openxmlformats.org/officeDocument/2006/relationships/slideLayout" Target="../slideLayouts/slideLayout7.xml"/><Relationship Id="rId1" Type="http://schemas.openxmlformats.org/officeDocument/2006/relationships/audio" Target="file:///C:\Documents%20and%20Settings\Mari\Mis%20documentos\mesopotamia.wav" TargetMode="Externa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1.jpeg"/></Relationships>
</file>

<file path=ppt/slides/_rels/slide7.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4.xml"/><Relationship Id="rId7" Type="http://schemas.openxmlformats.org/officeDocument/2006/relationships/image" Target="../media/image13.jpeg"/><Relationship Id="rId2" Type="http://schemas.openxmlformats.org/officeDocument/2006/relationships/slideLayout" Target="../slideLayouts/slideLayout7.xml"/><Relationship Id="rId1" Type="http://schemas.openxmlformats.org/officeDocument/2006/relationships/audio" Target="file:///C:\Documents%20and%20Settings\Mari\Mis%20documentos\Egypt.wav" TargetMode="Externa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17.png"/><Relationship Id="rId2" Type="http://schemas.openxmlformats.org/officeDocument/2006/relationships/slideLayout" Target="../slideLayouts/slideLayout7.xml"/><Relationship Id="rId1" Type="http://schemas.openxmlformats.org/officeDocument/2006/relationships/audio" Target="file:///C:\Documents%20and%20Settings\Mari\Mis%20documentos\grecia.wav" TargetMode="Externa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jpeg"/></Relationships>
</file>

<file path=ppt/slides/_rels/slide9.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notesSlide" Target="../notesSlides/notesSlide6.xml"/><Relationship Id="rId7" Type="http://schemas.openxmlformats.org/officeDocument/2006/relationships/image" Target="../media/image20.jpeg"/><Relationship Id="rId2" Type="http://schemas.openxmlformats.org/officeDocument/2006/relationships/slideLayout" Target="../slideLayouts/slideLayout7.xml"/><Relationship Id="rId1" Type="http://schemas.openxmlformats.org/officeDocument/2006/relationships/audio" Target="file:///C:\Documents%20and%20Settings\Mari\Mis%20documentos\Rome.wav" TargetMode="Externa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3" name="2 Rectángulo"/>
          <p:cNvSpPr/>
          <p:nvPr/>
        </p:nvSpPr>
        <p:spPr>
          <a:xfrm>
            <a:off x="3384585" y="500042"/>
            <a:ext cx="1973233" cy="1107996"/>
          </a:xfrm>
          <a:prstGeom prst="rect">
            <a:avLst/>
          </a:prstGeom>
          <a:noFill/>
        </p:spPr>
        <p:txBody>
          <a:bodyPr wrap="none" lIns="91440" tIns="45720" rIns="91440" bIns="45720">
            <a:spAutoFit/>
          </a:bodyPr>
          <a:lstStyle/>
          <a:p>
            <a:pPr algn="ctr"/>
            <a:r>
              <a:rPr lang="es-ES" sz="6600" b="1" u="sng" dirty="0" smtClean="0">
                <a:ln w="17780" cmpd="sng">
                  <a:solidFill>
                    <a:srgbClr val="FFFFFF"/>
                  </a:solidFill>
                  <a:prstDash val="solid"/>
                  <a:miter lim="800000"/>
                </a:ln>
                <a:latin typeface="Constantia" pitchFamily="18" charset="0"/>
              </a:rPr>
              <a:t>Wall</a:t>
            </a:r>
            <a:endParaRPr lang="es-ES" sz="6600" b="1" u="sng" cap="none" spc="0" dirty="0">
              <a:ln w="17780" cmpd="sng">
                <a:solidFill>
                  <a:srgbClr val="FFFFFF"/>
                </a:solidFill>
                <a:prstDash val="solid"/>
                <a:miter lim="800000"/>
              </a:ln>
              <a:latin typeface="Constantia" pitchFamily="18" charset="0"/>
            </a:endParaRPr>
          </a:p>
        </p:txBody>
      </p:sp>
      <p:grpSp>
        <p:nvGrpSpPr>
          <p:cNvPr id="7" name="6 Grupo"/>
          <p:cNvGrpSpPr/>
          <p:nvPr/>
        </p:nvGrpSpPr>
        <p:grpSpPr>
          <a:xfrm>
            <a:off x="642910" y="1785926"/>
            <a:ext cx="7878048" cy="4071966"/>
            <a:chOff x="623042" y="2285992"/>
            <a:chExt cx="7878048" cy="4071966"/>
          </a:xfrm>
        </p:grpSpPr>
        <p:pic>
          <p:nvPicPr>
            <p:cNvPr id="2050" name="Picture 2" descr="http://interiores.com/wp-content/uploads/2007/12/paredes-correderas-rolling-passport.jpg"/>
            <p:cNvPicPr>
              <a:picLocks noChangeAspect="1" noChangeArrowheads="1"/>
            </p:cNvPicPr>
            <p:nvPr/>
          </p:nvPicPr>
          <p:blipFill>
            <a:blip r:embed="rId4" cstate="print"/>
            <a:srcRect/>
            <a:stretch>
              <a:fillRect/>
            </a:stretch>
          </p:blipFill>
          <p:spPr bwMode="auto">
            <a:xfrm>
              <a:off x="623042" y="2285992"/>
              <a:ext cx="2663074" cy="2000264"/>
            </a:xfrm>
            <a:prstGeom prst="rect">
              <a:avLst/>
            </a:prstGeom>
            <a:ln w="228600" cap="sq" cmpd="thickThin">
              <a:solidFill>
                <a:srgbClr val="000000"/>
              </a:solidFill>
              <a:prstDash val="solid"/>
              <a:miter lim="800000"/>
            </a:ln>
            <a:effectLst>
              <a:innerShdw blurRad="76200">
                <a:srgbClr val="000000"/>
              </a:innerShdw>
            </a:effectLst>
          </p:spPr>
        </p:pic>
        <p:pic>
          <p:nvPicPr>
            <p:cNvPr id="2052" name="Picture 4" descr="http://www.infojardin.com/galeria/data/652/paredes5.jpg"/>
            <p:cNvPicPr>
              <a:picLocks noChangeAspect="1" noChangeArrowheads="1"/>
            </p:cNvPicPr>
            <p:nvPr/>
          </p:nvPicPr>
          <p:blipFill>
            <a:blip r:embed="rId5" cstate="print"/>
            <a:srcRect/>
            <a:stretch>
              <a:fillRect/>
            </a:stretch>
          </p:blipFill>
          <p:spPr bwMode="auto">
            <a:xfrm>
              <a:off x="3357554" y="3357562"/>
              <a:ext cx="2571768" cy="2000264"/>
            </a:xfrm>
            <a:prstGeom prst="rect">
              <a:avLst/>
            </a:prstGeom>
            <a:ln w="228600" cap="sq" cmpd="thickThin">
              <a:solidFill>
                <a:srgbClr val="000000"/>
              </a:solidFill>
              <a:prstDash val="solid"/>
              <a:miter lim="800000"/>
            </a:ln>
            <a:effectLst>
              <a:innerShdw blurRad="76200">
                <a:srgbClr val="000000"/>
              </a:innerShdw>
            </a:effectLst>
          </p:spPr>
        </p:pic>
        <p:pic>
          <p:nvPicPr>
            <p:cNvPr id="2054" name="Picture 6" descr="http://interiores.com/wp-content/uploads/2008/06/pegatina-paredes-salon.jpg"/>
            <p:cNvPicPr>
              <a:picLocks noChangeAspect="1" noChangeArrowheads="1"/>
            </p:cNvPicPr>
            <p:nvPr/>
          </p:nvPicPr>
          <p:blipFill>
            <a:blip r:embed="rId6" cstate="print"/>
            <a:srcRect/>
            <a:stretch>
              <a:fillRect/>
            </a:stretch>
          </p:blipFill>
          <p:spPr bwMode="auto">
            <a:xfrm>
              <a:off x="5929322" y="4429132"/>
              <a:ext cx="2571768" cy="1928826"/>
            </a:xfrm>
            <a:prstGeom prst="rect">
              <a:avLst/>
            </a:prstGeom>
            <a:ln w="228600" cap="sq" cmpd="thickThin">
              <a:solidFill>
                <a:srgbClr val="000000"/>
              </a:solidFill>
              <a:prstDash val="solid"/>
              <a:miter lim="800000"/>
            </a:ln>
            <a:effectLst>
              <a:innerShdw blurRad="76200">
                <a:srgbClr val="000000"/>
              </a:innerShdw>
            </a:effectLst>
          </p:spPr>
        </p:pic>
      </p:grpSp>
      <p:sp>
        <p:nvSpPr>
          <p:cNvPr id="2055" name="Rectangle 7"/>
          <p:cNvSpPr>
            <a:spLocks noChangeArrowheads="1"/>
          </p:cNvSpPr>
          <p:nvPr/>
        </p:nvSpPr>
        <p:spPr bwMode="auto">
          <a:xfrm>
            <a:off x="214282" y="4214818"/>
            <a:ext cx="2609689" cy="83099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Constantia" pitchFamily="18" charset="0"/>
                <a:ea typeface="Times New Roman" pitchFamily="18" charset="0"/>
                <a:cs typeface="Arial" pitchFamily="34" charset="0"/>
              </a:rPr>
              <a:t>Garban, Marines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dirty="0" smtClean="0">
              <a:ln>
                <a:noFill/>
              </a:ln>
              <a:solidFill>
                <a:schemeClr val="tx1"/>
              </a:solidFill>
              <a:effectLst/>
              <a:latin typeface="Constantia" pitchFamily="18" charset="0"/>
            </a:endParaRPr>
          </a:p>
        </p:txBody>
      </p:sp>
      <p:sp>
        <p:nvSpPr>
          <p:cNvPr id="9" name="8 Rectángulo"/>
          <p:cNvSpPr/>
          <p:nvPr/>
        </p:nvSpPr>
        <p:spPr>
          <a:xfrm>
            <a:off x="3286116" y="5214950"/>
            <a:ext cx="2463431" cy="461665"/>
          </a:xfrm>
          <a:prstGeom prst="rect">
            <a:avLst/>
          </a:prstGeom>
        </p:spPr>
        <p:txBody>
          <a:bodyPr wrap="none">
            <a:spAutoFit/>
          </a:bodyPr>
          <a:lstStyle/>
          <a:p>
            <a:r>
              <a:rPr lang="en-US" sz="2400" b="1" dirty="0" smtClean="0">
                <a:latin typeface="Constantia" pitchFamily="18" charset="0"/>
              </a:rPr>
              <a:t>Perez, Rogmary</a:t>
            </a:r>
            <a:endParaRPr lang="es-MX" sz="2400" b="1" dirty="0">
              <a:latin typeface="Constantia" pitchFamily="18" charset="0"/>
            </a:endParaRPr>
          </a:p>
        </p:txBody>
      </p:sp>
      <p:sp>
        <p:nvSpPr>
          <p:cNvPr id="2056" name="Rectangle 8"/>
          <p:cNvSpPr>
            <a:spLocks noChangeArrowheads="1"/>
          </p:cNvSpPr>
          <p:nvPr/>
        </p:nvSpPr>
        <p:spPr bwMode="auto">
          <a:xfrm>
            <a:off x="5929322" y="6215082"/>
            <a:ext cx="1766959"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00000"/>
                </a:solidFill>
                <a:effectLst/>
                <a:latin typeface="Constantia" pitchFamily="18" charset="0"/>
                <a:ea typeface="Times New Roman" pitchFamily="18" charset="0"/>
                <a:cs typeface="Arial" pitchFamily="34" charset="0"/>
              </a:rPr>
              <a:t>Soler, Wini</a:t>
            </a:r>
            <a:endParaRPr kumimoji="0" lang="en-US" sz="2400" b="1" i="0" u="none" strike="noStrike" cap="none" normalizeH="0" baseline="0" dirty="0" smtClean="0">
              <a:ln>
                <a:noFill/>
              </a:ln>
              <a:solidFill>
                <a:schemeClr val="tx1"/>
              </a:solidFill>
              <a:effectLst/>
              <a:latin typeface="Constantia"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4" cstate="print"/>
          <a:tile tx="0" ty="0" sx="100000" sy="100000" flip="none" algn="tl"/>
        </a:blipFill>
        <a:effectLst/>
      </p:bgPr>
    </p:bg>
    <p:spTree>
      <p:nvGrpSpPr>
        <p:cNvPr id="1" name=""/>
        <p:cNvGrpSpPr/>
        <p:nvPr/>
      </p:nvGrpSpPr>
      <p:grpSpPr>
        <a:xfrm>
          <a:off x="0" y="0"/>
          <a:ext cx="0" cy="0"/>
          <a:chOff x="0" y="0"/>
          <a:chExt cx="0" cy="0"/>
        </a:xfrm>
      </p:grpSpPr>
      <p:sp>
        <p:nvSpPr>
          <p:cNvPr id="7" name="6 Rectángulo"/>
          <p:cNvSpPr/>
          <p:nvPr/>
        </p:nvSpPr>
        <p:spPr>
          <a:xfrm>
            <a:off x="1643042" y="214290"/>
            <a:ext cx="5786478" cy="923330"/>
          </a:xfrm>
          <a:prstGeom prst="rect">
            <a:avLst/>
          </a:prstGeom>
          <a:noFill/>
        </p:spPr>
        <p:txBody>
          <a:bodyPr wrap="square" lIns="91440" tIns="45720" rIns="91440" bIns="45720">
            <a:spAutoFit/>
          </a:bodyPr>
          <a:lstStyle/>
          <a:p>
            <a:pPr algn="ctr"/>
            <a:r>
              <a:rPr lang="es-ES_tradnl" sz="5400" b="1" u="sng" dirty="0" smtClean="0">
                <a:latin typeface="Constantia" pitchFamily="18" charset="0"/>
              </a:rPr>
              <a:t>Medieval Age</a:t>
            </a:r>
            <a:endParaRPr lang="es-MX" sz="5400" b="1" u="sng" dirty="0">
              <a:latin typeface="Constantia" pitchFamily="18" charset="0"/>
            </a:endParaRPr>
          </a:p>
        </p:txBody>
      </p:sp>
      <p:sp>
        <p:nvSpPr>
          <p:cNvPr id="33794" name="Rectangle 2"/>
          <p:cNvSpPr>
            <a:spLocks noChangeArrowheads="1"/>
          </p:cNvSpPr>
          <p:nvPr/>
        </p:nvSpPr>
        <p:spPr bwMode="auto">
          <a:xfrm>
            <a:off x="1571604" y="1285860"/>
            <a:ext cx="5786478"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2400" b="0" i="0" u="none" strike="noStrike" cap="none" normalizeH="0" baseline="0" dirty="0" smtClean="0">
                <a:ln>
                  <a:noFill/>
                </a:ln>
                <a:solidFill>
                  <a:srgbClr val="000000"/>
                </a:solidFill>
                <a:effectLst/>
                <a:latin typeface="Constantia" pitchFamily="18" charset="0"/>
                <a:ea typeface="Times New Roman" pitchFamily="18" charset="0"/>
                <a:cs typeface="Arial" pitchFamily="34" charset="0"/>
              </a:rPr>
              <a:t>Many walls were constructed with stone for protect to medieval cities. Although</a:t>
            </a:r>
            <a:r>
              <a:rPr lang="en-US" sz="2400" baseline="0" dirty="0" smtClean="0">
                <a:solidFill>
                  <a:srgbClr val="000000"/>
                </a:solidFill>
                <a:latin typeface="Constantia" pitchFamily="18" charset="0"/>
                <a:ea typeface="Times New Roman" pitchFamily="18" charset="0"/>
                <a:cs typeface="Arial" pitchFamily="34" charset="0"/>
              </a:rPr>
              <a:t>,</a:t>
            </a:r>
            <a:r>
              <a:rPr lang="en-US" sz="2400" dirty="0" smtClean="0">
                <a:solidFill>
                  <a:srgbClr val="000000"/>
                </a:solidFill>
                <a:latin typeface="Constantia" pitchFamily="18" charset="0"/>
                <a:ea typeface="Times New Roman" pitchFamily="18" charset="0"/>
                <a:cs typeface="Arial" pitchFamily="34" charset="0"/>
              </a:rPr>
              <a:t> brick was a material used.</a:t>
            </a:r>
            <a:endParaRPr kumimoji="0" lang="en-US" sz="2400" b="0" i="0" u="none" strike="noStrike" cap="none" normalizeH="0" baseline="0" dirty="0" smtClean="0">
              <a:ln>
                <a:noFill/>
              </a:ln>
              <a:solidFill>
                <a:srgbClr val="000000"/>
              </a:solidFill>
              <a:effectLst/>
              <a:latin typeface="Constantia" pitchFamily="18"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endParaRPr kumimoji="0" lang="es-MX" sz="2400" b="0" i="0" u="none" strike="noStrike" cap="none" normalizeH="0" baseline="0" dirty="0" smtClean="0">
              <a:ln>
                <a:noFill/>
              </a:ln>
              <a:solidFill>
                <a:schemeClr val="tx1"/>
              </a:solidFill>
              <a:effectLst/>
              <a:latin typeface="Constantia" pitchFamily="18"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400" b="0" i="0" u="none" strike="noStrike" cap="none" normalizeH="0" baseline="0" dirty="0" smtClean="0">
                <a:ln>
                  <a:noFill/>
                </a:ln>
                <a:solidFill>
                  <a:srgbClr val="000000"/>
                </a:solidFill>
                <a:effectLst/>
                <a:latin typeface="Constantia" pitchFamily="18" charset="0"/>
                <a:ea typeface="Times New Roman" pitchFamily="18" charset="0"/>
                <a:cs typeface="Arial" pitchFamily="34" charset="0"/>
              </a:rPr>
              <a:t>The walls were covered with mosaics, many of them made with enamel glass, cut into small pieces.</a:t>
            </a:r>
            <a:endParaRPr kumimoji="0" lang="en-US" sz="2400" b="0" i="0" u="none" strike="noStrike" cap="none" normalizeH="0" baseline="0" dirty="0" smtClean="0">
              <a:ln>
                <a:noFill/>
              </a:ln>
              <a:solidFill>
                <a:schemeClr val="tx1"/>
              </a:solidFill>
              <a:effectLst/>
              <a:latin typeface="Constantia" pitchFamily="18" charset="0"/>
            </a:endParaRPr>
          </a:p>
        </p:txBody>
      </p:sp>
      <p:pic>
        <p:nvPicPr>
          <p:cNvPr id="33796" name="Picture 4" descr="http://ieslamadraza.com/elena/websociales/2eso/ciudadmedieval/ciudad1.png"/>
          <p:cNvPicPr>
            <a:picLocks noChangeAspect="1" noChangeArrowheads="1"/>
          </p:cNvPicPr>
          <p:nvPr/>
        </p:nvPicPr>
        <p:blipFill>
          <a:blip r:embed="rId5" cstate="print"/>
          <a:srcRect/>
          <a:stretch>
            <a:fillRect/>
          </a:stretch>
        </p:blipFill>
        <p:spPr bwMode="auto">
          <a:xfrm>
            <a:off x="3000364" y="4071942"/>
            <a:ext cx="2915301" cy="2500330"/>
          </a:xfrm>
          <a:prstGeom prst="ellipse">
            <a:avLst/>
          </a:prstGeom>
          <a:ln>
            <a:noFill/>
          </a:ln>
          <a:effectLst>
            <a:softEdge rad="112500"/>
          </a:effectLst>
        </p:spPr>
      </p:pic>
      <p:pic>
        <p:nvPicPr>
          <p:cNvPr id="6" name="medieval.wav">
            <a:hlinkClick r:id="" action="ppaction://media"/>
          </p:cNvPr>
          <p:cNvPicPr>
            <a:picLocks noRot="1" noChangeAspect="1"/>
          </p:cNvPicPr>
          <p:nvPr>
            <a:audioFile r:link="rId1"/>
          </p:nvPr>
        </p:nvPicPr>
        <p:blipFill>
          <a:blip r:embed="rId6" cstate="print"/>
          <a:stretch>
            <a:fillRect/>
          </a:stretch>
        </p:blipFill>
        <p:spPr>
          <a:xfrm>
            <a:off x="357158" y="6286520"/>
            <a:ext cx="304800" cy="304800"/>
          </a:xfrm>
          <a:prstGeom prst="rect">
            <a:avLst/>
          </a:prstGeom>
        </p:spPr>
      </p:pic>
      <p:sp>
        <p:nvSpPr>
          <p:cNvPr id="8" name="7 CuadroTexto"/>
          <p:cNvSpPr txBox="1"/>
          <p:nvPr/>
        </p:nvSpPr>
        <p:spPr>
          <a:xfrm>
            <a:off x="8358214" y="6357958"/>
            <a:ext cx="357190" cy="369332"/>
          </a:xfrm>
          <a:prstGeom prst="rect">
            <a:avLst/>
          </a:prstGeom>
          <a:noFill/>
        </p:spPr>
        <p:txBody>
          <a:bodyPr wrap="square" rtlCol="0">
            <a:spAutoFit/>
          </a:bodyPr>
          <a:lstStyle/>
          <a:p>
            <a:r>
              <a:rPr lang="es-ES" dirty="0" smtClean="0">
                <a:latin typeface="Constantia" pitchFamily="18" charset="0"/>
              </a:rPr>
              <a:t>9</a:t>
            </a:r>
            <a:endParaRPr lang="en-US" dirty="0">
              <a:latin typeface="Constantia" pitchFamily="18" charset="0"/>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3753"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4" cstate="print"/>
          <a:tile tx="0" ty="0" sx="100000" sy="100000" flip="none" algn="tl"/>
        </a:blipFill>
        <a:effectLst/>
      </p:bgPr>
    </p:bg>
    <p:spTree>
      <p:nvGrpSpPr>
        <p:cNvPr id="1" name=""/>
        <p:cNvGrpSpPr/>
        <p:nvPr/>
      </p:nvGrpSpPr>
      <p:grpSpPr>
        <a:xfrm>
          <a:off x="0" y="0"/>
          <a:ext cx="0" cy="0"/>
          <a:chOff x="0" y="0"/>
          <a:chExt cx="0" cy="0"/>
        </a:xfrm>
      </p:grpSpPr>
      <p:sp>
        <p:nvSpPr>
          <p:cNvPr id="7" name="6 Rectángulo"/>
          <p:cNvSpPr/>
          <p:nvPr/>
        </p:nvSpPr>
        <p:spPr>
          <a:xfrm>
            <a:off x="1643042" y="214290"/>
            <a:ext cx="5786478" cy="2400657"/>
          </a:xfrm>
          <a:prstGeom prst="rect">
            <a:avLst/>
          </a:prstGeom>
          <a:noFill/>
        </p:spPr>
        <p:txBody>
          <a:bodyPr wrap="square" lIns="91440" tIns="45720" rIns="91440" bIns="45720">
            <a:spAutoFit/>
          </a:bodyPr>
          <a:lstStyle/>
          <a:p>
            <a:pPr algn="ctr"/>
            <a:r>
              <a:rPr lang="en-US" sz="4800" b="1" u="sng" dirty="0" smtClean="0">
                <a:latin typeface="Constantia" pitchFamily="18" charset="0"/>
              </a:rPr>
              <a:t>Renaissance and Baroque</a:t>
            </a:r>
            <a:endParaRPr lang="es-MX" sz="4800" b="1" u="sng" dirty="0" smtClean="0">
              <a:latin typeface="Constantia" pitchFamily="18" charset="0"/>
            </a:endParaRPr>
          </a:p>
          <a:p>
            <a:pPr algn="ctr"/>
            <a:endParaRPr lang="es-MX" sz="5400" b="1" u="sng" dirty="0">
              <a:latin typeface="Constantia" pitchFamily="18" charset="0"/>
            </a:endParaRPr>
          </a:p>
        </p:txBody>
      </p:sp>
      <p:sp>
        <p:nvSpPr>
          <p:cNvPr id="29697" name="Rectangle 1"/>
          <p:cNvSpPr>
            <a:spLocks noChangeArrowheads="1"/>
          </p:cNvSpPr>
          <p:nvPr/>
        </p:nvSpPr>
        <p:spPr bwMode="auto">
          <a:xfrm>
            <a:off x="2071670" y="1827715"/>
            <a:ext cx="4714908"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r>
              <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There were alternating between concave and convex walls with corrugated surfaces, which gave an impression of movement.</a:t>
            </a:r>
          </a:p>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endParaRPr kumimoji="0" lang="es-MX" sz="2400" b="0" i="0" u="none" strike="noStrike" cap="none" normalizeH="0" baseline="0" dirty="0" smtClean="0">
              <a:ln>
                <a:noFill/>
              </a:ln>
              <a:solidFill>
                <a:schemeClr val="tx1"/>
              </a:solidFill>
              <a:effectLst/>
              <a:latin typeface="Constantia"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lang="en-US" sz="2400" dirty="0" smtClean="0">
                <a:latin typeface="Constantia" pitchFamily="18" charset="0"/>
                <a:ea typeface="Times New Roman" pitchFamily="18" charset="0"/>
                <a:cs typeface="Arial" pitchFamily="34" charset="0"/>
              </a:rPr>
              <a:t>A</a:t>
            </a:r>
            <a:r>
              <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mount of details on the walls, sometimes were exaggerated.</a:t>
            </a:r>
            <a:endParaRPr kumimoji="0" lang="es-MX" sz="2400" b="0" i="0" u="none" strike="noStrike" cap="none" normalizeH="0" baseline="0" dirty="0" smtClean="0">
              <a:ln>
                <a:noFill/>
              </a:ln>
              <a:solidFill>
                <a:schemeClr val="tx1"/>
              </a:solidFill>
              <a:effectLst/>
              <a:latin typeface="Constantia"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Also, in these stages were made great stone walls that withstand the strong vaults.</a:t>
            </a:r>
            <a:endParaRPr kumimoji="0" lang="en-US" sz="2400" b="0" i="0" u="none" strike="noStrike" cap="none" normalizeH="0" baseline="0" dirty="0" smtClean="0">
              <a:ln>
                <a:noFill/>
              </a:ln>
              <a:solidFill>
                <a:schemeClr val="tx1"/>
              </a:solidFill>
              <a:effectLst/>
              <a:latin typeface="Constantia" pitchFamily="18" charset="0"/>
            </a:endParaRPr>
          </a:p>
        </p:txBody>
      </p:sp>
      <p:pic>
        <p:nvPicPr>
          <p:cNvPr id="29699" name="Picture 3" descr="http://4.bp.blogspot.com/_zHE0hKqQpDg/SfsHI-XfIBI/AAAAAAAAACM/uwkQ3TUCsd0/s200/IMGP1311.JPG"/>
          <p:cNvPicPr>
            <a:picLocks noChangeAspect="1" noChangeArrowheads="1"/>
          </p:cNvPicPr>
          <p:nvPr/>
        </p:nvPicPr>
        <p:blipFill>
          <a:blip r:embed="rId5" cstate="print"/>
          <a:srcRect/>
          <a:stretch>
            <a:fillRect/>
          </a:stretch>
        </p:blipFill>
        <p:spPr bwMode="auto">
          <a:xfrm>
            <a:off x="7143768" y="357166"/>
            <a:ext cx="1643074" cy="190500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29701" name="Picture 5" descr="http://html.rincondelvago.com/000425042.jpg"/>
          <p:cNvPicPr>
            <a:picLocks noChangeAspect="1" noChangeArrowheads="1"/>
          </p:cNvPicPr>
          <p:nvPr/>
        </p:nvPicPr>
        <p:blipFill>
          <a:blip r:embed="rId6" cstate="print"/>
          <a:srcRect/>
          <a:stretch>
            <a:fillRect/>
          </a:stretch>
        </p:blipFill>
        <p:spPr bwMode="auto">
          <a:xfrm>
            <a:off x="7143768" y="4500570"/>
            <a:ext cx="1643074" cy="1934716"/>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8" name="resd.wav">
            <a:hlinkClick r:id="" action="ppaction://media"/>
          </p:cNvPr>
          <p:cNvPicPr>
            <a:picLocks noRot="1" noChangeAspect="1"/>
          </p:cNvPicPr>
          <p:nvPr>
            <a:audioFile r:link="rId1"/>
          </p:nvPr>
        </p:nvPicPr>
        <p:blipFill>
          <a:blip r:embed="rId7" cstate="print"/>
          <a:stretch>
            <a:fillRect/>
          </a:stretch>
        </p:blipFill>
        <p:spPr>
          <a:xfrm>
            <a:off x="500034" y="6000768"/>
            <a:ext cx="304800" cy="304800"/>
          </a:xfrm>
          <a:prstGeom prst="rect">
            <a:avLst/>
          </a:prstGeom>
        </p:spPr>
      </p:pic>
      <p:sp>
        <p:nvSpPr>
          <p:cNvPr id="10" name="9 CuadroTexto"/>
          <p:cNvSpPr txBox="1"/>
          <p:nvPr/>
        </p:nvSpPr>
        <p:spPr>
          <a:xfrm>
            <a:off x="8572528" y="6286520"/>
            <a:ext cx="428628" cy="369332"/>
          </a:xfrm>
          <a:prstGeom prst="rect">
            <a:avLst/>
          </a:prstGeom>
          <a:noFill/>
        </p:spPr>
        <p:txBody>
          <a:bodyPr wrap="square" rtlCol="0">
            <a:spAutoFit/>
          </a:bodyPr>
          <a:lstStyle/>
          <a:p>
            <a:r>
              <a:rPr lang="es-ES" dirty="0" smtClean="0">
                <a:latin typeface="Constantia" pitchFamily="18" charset="0"/>
              </a:rPr>
              <a:t>10</a:t>
            </a:r>
            <a:endParaRPr lang="en-US" dirty="0">
              <a:latin typeface="Constantia" pitchFamily="18" charset="0"/>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7004" fill="hold"/>
                                        <p:tgtEl>
                                          <p:spTgt spid="8"/>
                                        </p:tgtEl>
                                      </p:cBhvr>
                                    </p:cmd>
                                  </p:childTnLst>
                                </p:cTn>
                              </p:par>
                            </p:childTnLst>
                          </p:cTn>
                        </p:par>
                      </p:childTnLst>
                    </p:cTn>
                  </p:par>
                </p:childTnLst>
              </p:cTn>
              <p:nextCondLst>
                <p:cond evt="onClick" delay="0">
                  <p:tgtEl>
                    <p:spTgt spid="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4" cstate="print"/>
          <a:tile tx="0" ty="0" sx="100000" sy="100000" flip="none" algn="tl"/>
        </a:blipFill>
        <a:effectLst/>
      </p:bgPr>
    </p:bg>
    <p:spTree>
      <p:nvGrpSpPr>
        <p:cNvPr id="1" name=""/>
        <p:cNvGrpSpPr/>
        <p:nvPr/>
      </p:nvGrpSpPr>
      <p:grpSpPr>
        <a:xfrm>
          <a:off x="0" y="0"/>
          <a:ext cx="0" cy="0"/>
          <a:chOff x="0" y="0"/>
          <a:chExt cx="0" cy="0"/>
        </a:xfrm>
      </p:grpSpPr>
      <p:sp>
        <p:nvSpPr>
          <p:cNvPr id="7" name="6 Rectángulo"/>
          <p:cNvSpPr/>
          <p:nvPr/>
        </p:nvSpPr>
        <p:spPr>
          <a:xfrm>
            <a:off x="1928794" y="714356"/>
            <a:ext cx="5786478" cy="923330"/>
          </a:xfrm>
          <a:prstGeom prst="rect">
            <a:avLst/>
          </a:prstGeom>
          <a:noFill/>
        </p:spPr>
        <p:txBody>
          <a:bodyPr wrap="square" lIns="91440" tIns="45720" rIns="91440" bIns="45720">
            <a:spAutoFit/>
          </a:bodyPr>
          <a:lstStyle/>
          <a:p>
            <a:pPr algn="ctr"/>
            <a:r>
              <a:rPr lang="es-ES_tradnl" sz="5400" b="1" u="sng" dirty="0" smtClean="0">
                <a:latin typeface="Constantia" pitchFamily="18" charset="0"/>
              </a:rPr>
              <a:t>Modern Age</a:t>
            </a:r>
            <a:endParaRPr lang="es-MX" sz="5400" b="1" u="sng" dirty="0">
              <a:latin typeface="Constantia" pitchFamily="18" charset="0"/>
            </a:endParaRPr>
          </a:p>
        </p:txBody>
      </p:sp>
      <p:sp>
        <p:nvSpPr>
          <p:cNvPr id="31745" name="Rectangle 1"/>
          <p:cNvSpPr>
            <a:spLocks noChangeArrowheads="1"/>
          </p:cNvSpPr>
          <p:nvPr/>
        </p:nvSpPr>
        <p:spPr bwMode="auto">
          <a:xfrm>
            <a:off x="2214546" y="2113468"/>
            <a:ext cx="5214974"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r>
              <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The external walls could be made by adobe, brick, stone, wood, glass,</a:t>
            </a:r>
            <a:r>
              <a:rPr kumimoji="0" lang="en-US" sz="2400" b="0" i="0" u="none" strike="noStrike" cap="none" normalizeH="0" dirty="0" smtClean="0">
                <a:ln>
                  <a:noFill/>
                </a:ln>
                <a:solidFill>
                  <a:schemeClr val="tx1"/>
                </a:solidFill>
                <a:effectLst/>
                <a:latin typeface="Constantia" pitchFamily="18" charset="0"/>
                <a:ea typeface="Times New Roman" pitchFamily="18" charset="0"/>
                <a:cs typeface="Arial" pitchFamily="34" charset="0"/>
              </a:rPr>
              <a:t> </a:t>
            </a:r>
            <a:r>
              <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steel and cement.</a:t>
            </a:r>
          </a:p>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endParaRPr kumimoji="0" lang="es-MX" sz="2400" b="0" i="0" u="none" strike="noStrike" cap="none" normalizeH="0" baseline="0" dirty="0" smtClean="0">
              <a:ln>
                <a:noFill/>
              </a:ln>
              <a:solidFill>
                <a:schemeClr val="tx1"/>
              </a:solidFill>
              <a:effectLst/>
              <a:latin typeface="Constantia" pitchFamily="18" charset="0"/>
              <a:ea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The internal walls </a:t>
            </a:r>
            <a:r>
              <a:rPr lang="en-US" sz="2400" dirty="0" smtClean="0">
                <a:latin typeface="Constantia" pitchFamily="18" charset="0"/>
                <a:ea typeface="Times New Roman" pitchFamily="18" charset="0"/>
                <a:cs typeface="Arial" pitchFamily="34" charset="0"/>
              </a:rPr>
              <a:t>were</a:t>
            </a:r>
            <a:r>
              <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 tending to be of brick, plaster, wood, among others.</a:t>
            </a: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endParaRPr kumimoji="0" lang="es-MX" sz="2400" b="0" i="0" u="none" strike="noStrike" cap="none" normalizeH="0" baseline="0" dirty="0" smtClean="0">
              <a:ln>
                <a:noFill/>
              </a:ln>
              <a:solidFill>
                <a:schemeClr val="tx1"/>
              </a:solidFill>
              <a:effectLst/>
              <a:latin typeface="Constantia" pitchFamily="18" charset="0"/>
              <a:ea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They could be covered with fine painted plaster, wood, plastic or ceramic</a:t>
            </a:r>
            <a:r>
              <a:rPr kumimoji="0" lang="en-US"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n-US" sz="1800" b="0" i="0" u="none" strike="noStrike" cap="none" normalizeH="0" baseline="0" dirty="0" smtClean="0">
              <a:ln>
                <a:noFill/>
              </a:ln>
              <a:solidFill>
                <a:schemeClr val="tx1"/>
              </a:solidFill>
              <a:effectLst/>
              <a:latin typeface="Arial" pitchFamily="34" charset="0"/>
            </a:endParaRPr>
          </a:p>
        </p:txBody>
      </p:sp>
      <p:pic>
        <p:nvPicPr>
          <p:cNvPr id="31747" name="Picture 3" descr="http://photoblog.parella.com/images/337_museo_arte_moderno.jpg"/>
          <p:cNvPicPr>
            <a:picLocks noChangeAspect="1" noChangeArrowheads="1"/>
          </p:cNvPicPr>
          <p:nvPr/>
        </p:nvPicPr>
        <p:blipFill>
          <a:blip r:embed="rId5" cstate="print"/>
          <a:srcRect/>
          <a:stretch>
            <a:fillRect/>
          </a:stretch>
        </p:blipFill>
        <p:spPr bwMode="auto">
          <a:xfrm>
            <a:off x="285720" y="571480"/>
            <a:ext cx="1722418" cy="2249497"/>
          </a:xfrm>
          <a:prstGeom prst="rect">
            <a:avLst/>
          </a:prstGeom>
          <a:noFill/>
        </p:spPr>
      </p:pic>
      <p:pic>
        <p:nvPicPr>
          <p:cNvPr id="31749" name="Picture 5" descr="http://3.bp.blogspot.com/_nEZddcafnkk/SUo67OcOqDI/AAAAAAAAMtk/IGgq35k9Qto/s400/casa-schroder-2.jpg"/>
          <p:cNvPicPr>
            <a:picLocks noChangeAspect="1" noChangeArrowheads="1"/>
          </p:cNvPicPr>
          <p:nvPr/>
        </p:nvPicPr>
        <p:blipFill>
          <a:blip r:embed="rId6" cstate="print"/>
          <a:srcRect/>
          <a:stretch>
            <a:fillRect/>
          </a:stretch>
        </p:blipFill>
        <p:spPr bwMode="auto">
          <a:xfrm>
            <a:off x="428596" y="3714752"/>
            <a:ext cx="1428760" cy="2013253"/>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6" name="moderna.wav">
            <a:hlinkClick r:id="" action="ppaction://media"/>
          </p:cNvPr>
          <p:cNvPicPr>
            <a:picLocks noRot="1" noChangeAspect="1"/>
          </p:cNvPicPr>
          <p:nvPr>
            <a:audioFile r:link="rId1"/>
          </p:nvPr>
        </p:nvPicPr>
        <p:blipFill>
          <a:blip r:embed="rId7" cstate="print"/>
          <a:stretch>
            <a:fillRect/>
          </a:stretch>
        </p:blipFill>
        <p:spPr>
          <a:xfrm>
            <a:off x="285720" y="6429396"/>
            <a:ext cx="304800" cy="304800"/>
          </a:xfrm>
          <a:prstGeom prst="rect">
            <a:avLst/>
          </a:prstGeom>
        </p:spPr>
      </p:pic>
      <p:sp>
        <p:nvSpPr>
          <p:cNvPr id="8" name="7 CuadroTexto"/>
          <p:cNvSpPr txBox="1"/>
          <p:nvPr/>
        </p:nvSpPr>
        <p:spPr>
          <a:xfrm>
            <a:off x="8358214" y="6357958"/>
            <a:ext cx="500066" cy="369332"/>
          </a:xfrm>
          <a:prstGeom prst="rect">
            <a:avLst/>
          </a:prstGeom>
          <a:noFill/>
        </p:spPr>
        <p:txBody>
          <a:bodyPr wrap="square" rtlCol="0">
            <a:spAutoFit/>
          </a:bodyPr>
          <a:lstStyle/>
          <a:p>
            <a:r>
              <a:rPr lang="es-ES" dirty="0" smtClean="0">
                <a:latin typeface="Constantia" pitchFamily="18" charset="0"/>
              </a:rPr>
              <a:t>11</a:t>
            </a:r>
            <a:endParaRPr lang="en-US" dirty="0">
              <a:latin typeface="Constantia" pitchFamily="18" charset="0"/>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1753"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5" name="4 Título"/>
          <p:cNvSpPr>
            <a:spLocks noGrp="1"/>
          </p:cNvSpPr>
          <p:nvPr>
            <p:ph type="title"/>
          </p:nvPr>
        </p:nvSpPr>
        <p:spPr>
          <a:xfrm>
            <a:off x="457200" y="274638"/>
            <a:ext cx="8229600" cy="725470"/>
          </a:xfrm>
        </p:spPr>
        <p:txBody>
          <a:bodyPr>
            <a:normAutofit fontScale="90000"/>
          </a:bodyPr>
          <a:lstStyle/>
          <a:p>
            <a:r>
              <a:rPr lang="es-AR" b="1" u="sng" dirty="0" smtClean="0">
                <a:latin typeface="Constantia" pitchFamily="18" charset="0"/>
              </a:rPr>
              <a:t>TYPES OF WALL</a:t>
            </a:r>
            <a:endParaRPr lang="es-AR" b="1" u="sng" dirty="0">
              <a:latin typeface="Constantia" pitchFamily="18" charset="0"/>
            </a:endParaRPr>
          </a:p>
        </p:txBody>
      </p:sp>
      <p:pic>
        <p:nvPicPr>
          <p:cNvPr id="10" name="9 Marcador de contenido" descr="p.jpg"/>
          <p:cNvPicPr>
            <a:picLocks noGrp="1" noChangeAspect="1"/>
          </p:cNvPicPr>
          <p:nvPr>
            <p:ph sz="half" idx="1"/>
          </p:nvPr>
        </p:nvPicPr>
        <p:blipFill>
          <a:blip r:embed="rId4" cstate="print"/>
          <a:stretch>
            <a:fillRect/>
          </a:stretch>
        </p:blipFill>
        <p:spPr>
          <a:xfrm>
            <a:off x="428596" y="1500174"/>
            <a:ext cx="3643338" cy="2145443"/>
          </a:xfrm>
        </p:spPr>
      </p:pic>
      <p:pic>
        <p:nvPicPr>
          <p:cNvPr id="11" name="10 Marcador de contenido" descr="28.jpg"/>
          <p:cNvPicPr>
            <a:picLocks noGrp="1" noChangeAspect="1"/>
          </p:cNvPicPr>
          <p:nvPr>
            <p:ph sz="half" idx="2"/>
          </p:nvPr>
        </p:nvPicPr>
        <p:blipFill>
          <a:blip r:embed="rId5" cstate="print"/>
          <a:stretch>
            <a:fillRect/>
          </a:stretch>
        </p:blipFill>
        <p:spPr>
          <a:xfrm>
            <a:off x="5857884" y="1500174"/>
            <a:ext cx="1714512" cy="2113236"/>
          </a:xfrm>
        </p:spPr>
      </p:pic>
      <p:sp>
        <p:nvSpPr>
          <p:cNvPr id="12" name="11 CuadroTexto"/>
          <p:cNvSpPr txBox="1"/>
          <p:nvPr/>
        </p:nvSpPr>
        <p:spPr>
          <a:xfrm>
            <a:off x="214282" y="3786190"/>
            <a:ext cx="4109971" cy="369332"/>
          </a:xfrm>
          <a:prstGeom prst="rect">
            <a:avLst/>
          </a:prstGeom>
          <a:noFill/>
        </p:spPr>
        <p:txBody>
          <a:bodyPr wrap="none" rtlCol="0">
            <a:spAutoFit/>
          </a:bodyPr>
          <a:lstStyle/>
          <a:p>
            <a:r>
              <a:rPr lang="es-AR" b="1" dirty="0" smtClean="0">
                <a:latin typeface="Constantia" pitchFamily="18" charset="0"/>
              </a:rPr>
              <a:t>Standard </a:t>
            </a:r>
            <a:r>
              <a:rPr lang="es-AR" b="1" dirty="0" err="1" smtClean="0">
                <a:latin typeface="Constantia" pitchFamily="18" charset="0"/>
              </a:rPr>
              <a:t>wall</a:t>
            </a:r>
            <a:r>
              <a:rPr lang="es-AR" b="1" dirty="0" smtClean="0">
                <a:latin typeface="Constantia" pitchFamily="18" charset="0"/>
              </a:rPr>
              <a:t> (5.9 – 7.8 inches thick)</a:t>
            </a:r>
          </a:p>
        </p:txBody>
      </p:sp>
      <p:sp>
        <p:nvSpPr>
          <p:cNvPr id="13" name="12 CuadroTexto"/>
          <p:cNvSpPr txBox="1"/>
          <p:nvPr/>
        </p:nvSpPr>
        <p:spPr>
          <a:xfrm>
            <a:off x="4572000" y="3786190"/>
            <a:ext cx="4344844" cy="369332"/>
          </a:xfrm>
          <a:prstGeom prst="rect">
            <a:avLst/>
          </a:prstGeom>
          <a:noFill/>
        </p:spPr>
        <p:txBody>
          <a:bodyPr wrap="none" rtlCol="0">
            <a:spAutoFit/>
          </a:bodyPr>
          <a:lstStyle/>
          <a:p>
            <a:r>
              <a:rPr lang="es-AR" b="1" dirty="0" smtClean="0">
                <a:latin typeface="Constantia" pitchFamily="18" charset="0"/>
              </a:rPr>
              <a:t>Structural </a:t>
            </a:r>
            <a:r>
              <a:rPr lang="es-AR" b="1" dirty="0" err="1" smtClean="0">
                <a:latin typeface="Constantia" pitchFamily="18" charset="0"/>
              </a:rPr>
              <a:t>wall</a:t>
            </a:r>
            <a:r>
              <a:rPr lang="es-AR" b="1" dirty="0" smtClean="0">
                <a:latin typeface="Constantia" pitchFamily="18" charset="0"/>
              </a:rPr>
              <a:t> (11.8 – 15.7 inches thick)</a:t>
            </a:r>
          </a:p>
        </p:txBody>
      </p:sp>
      <p:sp>
        <p:nvSpPr>
          <p:cNvPr id="14" name="13 CuadroTexto"/>
          <p:cNvSpPr txBox="1"/>
          <p:nvPr/>
        </p:nvSpPr>
        <p:spPr>
          <a:xfrm>
            <a:off x="285720" y="6215082"/>
            <a:ext cx="4068101" cy="369332"/>
          </a:xfrm>
          <a:prstGeom prst="rect">
            <a:avLst/>
          </a:prstGeom>
          <a:noFill/>
        </p:spPr>
        <p:txBody>
          <a:bodyPr wrap="none" rtlCol="0">
            <a:spAutoFit/>
          </a:bodyPr>
          <a:lstStyle/>
          <a:p>
            <a:r>
              <a:rPr lang="es-AR" b="1" dirty="0" err="1" smtClean="0">
                <a:latin typeface="Constantia" pitchFamily="18" charset="0"/>
              </a:rPr>
              <a:t>Masonry</a:t>
            </a:r>
            <a:r>
              <a:rPr lang="es-AR" b="1" dirty="0" smtClean="0">
                <a:latin typeface="Constantia" pitchFamily="18" charset="0"/>
              </a:rPr>
              <a:t> </a:t>
            </a:r>
            <a:r>
              <a:rPr lang="es-AR" b="1" dirty="0" err="1" smtClean="0">
                <a:latin typeface="Constantia" pitchFamily="18" charset="0"/>
              </a:rPr>
              <a:t>wall</a:t>
            </a:r>
            <a:r>
              <a:rPr lang="es-AR" b="1" dirty="0" smtClean="0">
                <a:latin typeface="Constantia" pitchFamily="18" charset="0"/>
              </a:rPr>
              <a:t> (3.9 – 5.9 inches thick)</a:t>
            </a:r>
          </a:p>
        </p:txBody>
      </p:sp>
      <p:sp>
        <p:nvSpPr>
          <p:cNvPr id="15" name="14 CuadroTexto"/>
          <p:cNvSpPr txBox="1"/>
          <p:nvPr/>
        </p:nvSpPr>
        <p:spPr>
          <a:xfrm>
            <a:off x="4714876" y="6215082"/>
            <a:ext cx="4202176" cy="369332"/>
          </a:xfrm>
          <a:prstGeom prst="rect">
            <a:avLst/>
          </a:prstGeom>
          <a:noFill/>
        </p:spPr>
        <p:txBody>
          <a:bodyPr wrap="none" rtlCol="0">
            <a:spAutoFit/>
          </a:bodyPr>
          <a:lstStyle/>
          <a:p>
            <a:r>
              <a:rPr lang="es-AR" b="1" dirty="0" err="1" smtClean="0">
                <a:latin typeface="Constantia" pitchFamily="18" charset="0"/>
              </a:rPr>
              <a:t>Retaining</a:t>
            </a:r>
            <a:r>
              <a:rPr lang="es-AR" b="1" dirty="0" smtClean="0">
                <a:latin typeface="Constantia" pitchFamily="18" charset="0"/>
              </a:rPr>
              <a:t> </a:t>
            </a:r>
            <a:r>
              <a:rPr lang="es-AR" b="1" dirty="0" err="1" smtClean="0">
                <a:latin typeface="Constantia" pitchFamily="18" charset="0"/>
              </a:rPr>
              <a:t>wall</a:t>
            </a:r>
            <a:r>
              <a:rPr lang="es-AR" b="1" dirty="0" smtClean="0">
                <a:latin typeface="Constantia" pitchFamily="18" charset="0"/>
              </a:rPr>
              <a:t> (</a:t>
            </a:r>
            <a:r>
              <a:rPr lang="es-AR" b="1" dirty="0" err="1" smtClean="0">
                <a:latin typeface="Constantia" pitchFamily="18" charset="0"/>
              </a:rPr>
              <a:t>Depends</a:t>
            </a:r>
            <a:r>
              <a:rPr lang="es-AR" b="1" dirty="0" smtClean="0">
                <a:latin typeface="Constantia" pitchFamily="18" charset="0"/>
              </a:rPr>
              <a:t> </a:t>
            </a:r>
            <a:r>
              <a:rPr lang="es-AR" b="1" dirty="0" err="1" smtClean="0">
                <a:latin typeface="Constantia" pitchFamily="18" charset="0"/>
              </a:rPr>
              <a:t>on</a:t>
            </a:r>
            <a:r>
              <a:rPr lang="es-AR" b="1" dirty="0" smtClean="0">
                <a:latin typeface="Constantia" pitchFamily="18" charset="0"/>
              </a:rPr>
              <a:t> the case)</a:t>
            </a:r>
          </a:p>
        </p:txBody>
      </p:sp>
      <p:pic>
        <p:nvPicPr>
          <p:cNvPr id="16" name="15 Imagen" descr="ana5.jpg"/>
          <p:cNvPicPr>
            <a:picLocks noChangeAspect="1"/>
          </p:cNvPicPr>
          <p:nvPr/>
        </p:nvPicPr>
        <p:blipFill>
          <a:blip r:embed="rId6" cstate="print"/>
          <a:srcRect l="6000"/>
          <a:stretch>
            <a:fillRect/>
          </a:stretch>
        </p:blipFill>
        <p:spPr>
          <a:xfrm>
            <a:off x="1071538" y="4286256"/>
            <a:ext cx="2238374" cy="1866900"/>
          </a:xfrm>
          <a:prstGeom prst="rect">
            <a:avLst/>
          </a:prstGeom>
        </p:spPr>
      </p:pic>
      <p:pic>
        <p:nvPicPr>
          <p:cNvPr id="17" name="16 Imagen" descr="00000407.jpg"/>
          <p:cNvPicPr>
            <a:picLocks noChangeAspect="1"/>
          </p:cNvPicPr>
          <p:nvPr/>
        </p:nvPicPr>
        <p:blipFill>
          <a:blip r:embed="rId7" cstate="print"/>
          <a:srcRect b="8333"/>
          <a:stretch>
            <a:fillRect/>
          </a:stretch>
        </p:blipFill>
        <p:spPr>
          <a:xfrm>
            <a:off x="5500694" y="4286256"/>
            <a:ext cx="2714644" cy="1866323"/>
          </a:xfrm>
          <a:prstGeom prst="rect">
            <a:avLst/>
          </a:prstGeom>
        </p:spPr>
      </p:pic>
      <p:sp>
        <p:nvSpPr>
          <p:cNvPr id="18" name="17 CuadroTexto"/>
          <p:cNvSpPr txBox="1"/>
          <p:nvPr/>
        </p:nvSpPr>
        <p:spPr>
          <a:xfrm>
            <a:off x="8429652" y="6429396"/>
            <a:ext cx="571504" cy="369332"/>
          </a:xfrm>
          <a:prstGeom prst="rect">
            <a:avLst/>
          </a:prstGeom>
          <a:noFill/>
        </p:spPr>
        <p:txBody>
          <a:bodyPr wrap="square" rtlCol="0">
            <a:spAutoFit/>
          </a:bodyPr>
          <a:lstStyle/>
          <a:p>
            <a:r>
              <a:rPr lang="es-ES" dirty="0" smtClean="0">
                <a:latin typeface="Constantia" pitchFamily="18" charset="0"/>
              </a:rPr>
              <a:t>12</a:t>
            </a:r>
            <a:endParaRPr lang="en-US" dirty="0">
              <a:latin typeface="Constantia"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pic>
        <p:nvPicPr>
          <p:cNvPr id="6" name="5 Marcador de contenido" descr="spaceball.gif"/>
          <p:cNvPicPr>
            <a:picLocks noGrp="1" noChangeAspect="1"/>
          </p:cNvPicPr>
          <p:nvPr>
            <p:ph sz="half" idx="1"/>
          </p:nvPr>
        </p:nvPicPr>
        <p:blipFill>
          <a:blip r:embed="rId4"/>
          <a:stretch>
            <a:fillRect/>
          </a:stretch>
        </p:blipFill>
        <p:spPr>
          <a:xfrm>
            <a:off x="2471737" y="3858419"/>
            <a:ext cx="9525" cy="9525"/>
          </a:xfrm>
        </p:spPr>
      </p:pic>
      <p:pic>
        <p:nvPicPr>
          <p:cNvPr id="7" name="6 Marcador de contenido" descr="242729176_61d29bb487.jpg"/>
          <p:cNvPicPr>
            <a:picLocks noGrp="1" noChangeAspect="1"/>
          </p:cNvPicPr>
          <p:nvPr>
            <p:ph sz="half" idx="2"/>
          </p:nvPr>
        </p:nvPicPr>
        <p:blipFill>
          <a:blip r:embed="rId5" cstate="print"/>
          <a:stretch>
            <a:fillRect/>
          </a:stretch>
        </p:blipFill>
        <p:spPr>
          <a:xfrm>
            <a:off x="714348" y="857232"/>
            <a:ext cx="3482602" cy="4643470"/>
          </a:xfrm>
        </p:spPr>
      </p:pic>
      <p:sp>
        <p:nvSpPr>
          <p:cNvPr id="5" name="4 CuadroTexto"/>
          <p:cNvSpPr txBox="1"/>
          <p:nvPr/>
        </p:nvSpPr>
        <p:spPr>
          <a:xfrm>
            <a:off x="214282" y="5715016"/>
            <a:ext cx="4357718" cy="646331"/>
          </a:xfrm>
          <a:prstGeom prst="rect">
            <a:avLst/>
          </a:prstGeom>
          <a:noFill/>
        </p:spPr>
        <p:txBody>
          <a:bodyPr wrap="square" rtlCol="0">
            <a:spAutoFit/>
          </a:bodyPr>
          <a:lstStyle/>
          <a:p>
            <a:r>
              <a:rPr lang="es-AR" b="1" dirty="0" err="1" smtClean="0">
                <a:latin typeface="Constantia" pitchFamily="18" charset="0"/>
              </a:rPr>
              <a:t>Openwork</a:t>
            </a:r>
            <a:r>
              <a:rPr lang="es-AR" b="1" dirty="0" smtClean="0">
                <a:latin typeface="Constantia" pitchFamily="18" charset="0"/>
              </a:rPr>
              <a:t> </a:t>
            </a:r>
            <a:r>
              <a:rPr lang="es-AR" b="1" dirty="0" err="1" smtClean="0">
                <a:latin typeface="Constantia" pitchFamily="18" charset="0"/>
              </a:rPr>
              <a:t>wall</a:t>
            </a:r>
            <a:r>
              <a:rPr lang="es-AR" b="1" dirty="0" smtClean="0">
                <a:latin typeface="Constantia" pitchFamily="18" charset="0"/>
              </a:rPr>
              <a:t> (5.9 – 7.8 inches thick)</a:t>
            </a:r>
          </a:p>
          <a:p>
            <a:endParaRPr lang="es-AR" dirty="0"/>
          </a:p>
        </p:txBody>
      </p:sp>
      <p:sp>
        <p:nvSpPr>
          <p:cNvPr id="8" name="7 CuadroTexto"/>
          <p:cNvSpPr txBox="1"/>
          <p:nvPr/>
        </p:nvSpPr>
        <p:spPr>
          <a:xfrm>
            <a:off x="4572000" y="5715016"/>
            <a:ext cx="4286248" cy="646331"/>
          </a:xfrm>
          <a:prstGeom prst="rect">
            <a:avLst/>
          </a:prstGeom>
          <a:noFill/>
        </p:spPr>
        <p:txBody>
          <a:bodyPr wrap="square" rtlCol="0">
            <a:spAutoFit/>
          </a:bodyPr>
          <a:lstStyle/>
          <a:p>
            <a:r>
              <a:rPr lang="es-AR" b="1" dirty="0" err="1" smtClean="0">
                <a:latin typeface="Constantia" pitchFamily="18" charset="0"/>
              </a:rPr>
              <a:t>Defensive</a:t>
            </a:r>
            <a:r>
              <a:rPr lang="es-AR" b="1" dirty="0" smtClean="0">
                <a:latin typeface="Constantia" pitchFamily="18" charset="0"/>
              </a:rPr>
              <a:t> </a:t>
            </a:r>
            <a:r>
              <a:rPr lang="es-AR" b="1" dirty="0" err="1" smtClean="0">
                <a:latin typeface="Constantia" pitchFamily="18" charset="0"/>
              </a:rPr>
              <a:t>wall</a:t>
            </a:r>
            <a:r>
              <a:rPr lang="es-AR" b="1" dirty="0" smtClean="0">
                <a:latin typeface="Constantia" pitchFamily="18" charset="0"/>
              </a:rPr>
              <a:t> (</a:t>
            </a:r>
            <a:r>
              <a:rPr lang="es-AR" b="1" dirty="0" err="1" smtClean="0">
                <a:latin typeface="Constantia" pitchFamily="18" charset="0"/>
              </a:rPr>
              <a:t>depends</a:t>
            </a:r>
            <a:r>
              <a:rPr lang="es-AR" b="1" dirty="0" smtClean="0">
                <a:latin typeface="Constantia" pitchFamily="18" charset="0"/>
              </a:rPr>
              <a:t> </a:t>
            </a:r>
            <a:r>
              <a:rPr lang="es-AR" b="1" dirty="0" err="1" smtClean="0">
                <a:latin typeface="Constantia" pitchFamily="18" charset="0"/>
              </a:rPr>
              <a:t>on</a:t>
            </a:r>
            <a:r>
              <a:rPr lang="es-AR" b="1" dirty="0" smtClean="0">
                <a:latin typeface="Constantia" pitchFamily="18" charset="0"/>
              </a:rPr>
              <a:t> the case)</a:t>
            </a:r>
          </a:p>
          <a:p>
            <a:endParaRPr lang="es-AR" b="1" dirty="0">
              <a:latin typeface="Constantia" pitchFamily="18" charset="0"/>
            </a:endParaRPr>
          </a:p>
        </p:txBody>
      </p:sp>
      <p:pic>
        <p:nvPicPr>
          <p:cNvPr id="9" name="8 Imagen" descr="easterncitywall%20and%20gate.jpg"/>
          <p:cNvPicPr>
            <a:picLocks noChangeAspect="1"/>
          </p:cNvPicPr>
          <p:nvPr/>
        </p:nvPicPr>
        <p:blipFill>
          <a:blip r:embed="rId6" cstate="print"/>
          <a:stretch>
            <a:fillRect/>
          </a:stretch>
        </p:blipFill>
        <p:spPr>
          <a:xfrm>
            <a:off x="4929190" y="857232"/>
            <a:ext cx="3035048" cy="2059257"/>
          </a:xfrm>
          <a:prstGeom prst="rect">
            <a:avLst/>
          </a:prstGeom>
        </p:spPr>
      </p:pic>
      <p:pic>
        <p:nvPicPr>
          <p:cNvPr id="10" name="9 Imagen" descr="P1010229.JPG"/>
          <p:cNvPicPr>
            <a:picLocks noChangeAspect="1"/>
          </p:cNvPicPr>
          <p:nvPr/>
        </p:nvPicPr>
        <p:blipFill>
          <a:blip r:embed="rId7" cstate="print">
            <a:lum bright="20000"/>
          </a:blip>
          <a:stretch>
            <a:fillRect/>
          </a:stretch>
        </p:blipFill>
        <p:spPr>
          <a:xfrm>
            <a:off x="4929190" y="3214686"/>
            <a:ext cx="3071834" cy="2303876"/>
          </a:xfrm>
          <a:prstGeom prst="rect">
            <a:avLst/>
          </a:prstGeom>
        </p:spPr>
      </p:pic>
      <p:sp>
        <p:nvSpPr>
          <p:cNvPr id="11" name="10 CuadroTexto"/>
          <p:cNvSpPr txBox="1"/>
          <p:nvPr/>
        </p:nvSpPr>
        <p:spPr>
          <a:xfrm>
            <a:off x="8358214" y="6357958"/>
            <a:ext cx="500066" cy="646331"/>
          </a:xfrm>
          <a:prstGeom prst="rect">
            <a:avLst/>
          </a:prstGeom>
          <a:noFill/>
        </p:spPr>
        <p:txBody>
          <a:bodyPr wrap="square" rtlCol="0">
            <a:spAutoFit/>
          </a:bodyPr>
          <a:lstStyle/>
          <a:p>
            <a:r>
              <a:rPr lang="es-ES" dirty="0" smtClean="0">
                <a:latin typeface="Constantia" pitchFamily="18" charset="0"/>
              </a:rPr>
              <a:t>13</a:t>
            </a:r>
          </a:p>
          <a:p>
            <a:endParaRPr lang="en-US" dirty="0">
              <a:latin typeface="Constantia"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noFill/>
        </p:spPr>
        <p:txBody>
          <a:bodyPr>
            <a:normAutofit fontScale="90000"/>
          </a:bodyPr>
          <a:lstStyle/>
          <a:p>
            <a:r>
              <a:rPr lang="es-AR" sz="3600" b="1" u="sng" dirty="0" smtClean="0">
                <a:latin typeface="Constantia" pitchFamily="18" charset="0"/>
              </a:rPr>
              <a:t>The Wall: Architectonical point of view</a:t>
            </a:r>
            <a:endParaRPr lang="es-AR" sz="3600" b="1" u="sng" dirty="0">
              <a:latin typeface="Constantia" pitchFamily="18" charset="0"/>
            </a:endParaRPr>
          </a:p>
        </p:txBody>
      </p:sp>
      <p:sp>
        <p:nvSpPr>
          <p:cNvPr id="3" name="2 Marcador de contenido"/>
          <p:cNvSpPr>
            <a:spLocks noGrp="1"/>
          </p:cNvSpPr>
          <p:nvPr>
            <p:ph sz="half" idx="1"/>
          </p:nvPr>
        </p:nvSpPr>
        <p:spPr>
          <a:xfrm>
            <a:off x="500034" y="1714488"/>
            <a:ext cx="8115328" cy="4525963"/>
          </a:xfrm>
        </p:spPr>
        <p:txBody>
          <a:bodyPr>
            <a:normAutofit fontScale="92500"/>
          </a:bodyPr>
          <a:lstStyle/>
          <a:p>
            <a:r>
              <a:rPr lang="es-AR" dirty="0" smtClean="0">
                <a:latin typeface="Constantia" pitchFamily="18" charset="0"/>
              </a:rPr>
              <a:t>They create and define </a:t>
            </a:r>
            <a:r>
              <a:rPr lang="en-US" dirty="0" smtClean="0">
                <a:latin typeface="Constantia" pitchFamily="18" charset="0"/>
              </a:rPr>
              <a:t>spaces</a:t>
            </a:r>
            <a:r>
              <a:rPr lang="es-AR" dirty="0" smtClean="0">
                <a:latin typeface="Constantia" pitchFamily="18" charset="0"/>
              </a:rPr>
              <a:t>.</a:t>
            </a:r>
            <a:endParaRPr lang="es-AR" dirty="0">
              <a:latin typeface="Constantia" pitchFamily="18" charset="0"/>
            </a:endParaRPr>
          </a:p>
          <a:p>
            <a:r>
              <a:rPr lang="es-AR" dirty="0" smtClean="0">
                <a:latin typeface="Constantia" pitchFamily="18" charset="0"/>
              </a:rPr>
              <a:t>Indicate the difference between inside and outside.</a:t>
            </a:r>
            <a:endParaRPr lang="es-AR" dirty="0">
              <a:latin typeface="Constantia" pitchFamily="18" charset="0"/>
            </a:endParaRPr>
          </a:p>
          <a:p>
            <a:r>
              <a:rPr lang="es-AR" dirty="0" smtClean="0">
                <a:latin typeface="Constantia" pitchFamily="18" charset="0"/>
              </a:rPr>
              <a:t>Create privacy.</a:t>
            </a:r>
            <a:endParaRPr lang="es-AR" dirty="0">
              <a:latin typeface="Constantia" pitchFamily="18" charset="0"/>
            </a:endParaRPr>
          </a:p>
          <a:p>
            <a:r>
              <a:rPr lang="es-AR" dirty="0" smtClean="0">
                <a:latin typeface="Constantia" pitchFamily="18" charset="0"/>
              </a:rPr>
              <a:t>They can be built with almost any material, from stones to concrete or steel.</a:t>
            </a:r>
            <a:endParaRPr lang="es-AR" dirty="0">
              <a:latin typeface="Constantia" pitchFamily="18" charset="0"/>
            </a:endParaRPr>
          </a:p>
          <a:p>
            <a:r>
              <a:rPr lang="en-US" dirty="0">
                <a:latin typeface="Constantia" pitchFamily="18" charset="0"/>
              </a:rPr>
              <a:t>Since </a:t>
            </a:r>
            <a:r>
              <a:rPr lang="en-US" dirty="0" smtClean="0">
                <a:latin typeface="Constantia" pitchFamily="18" charset="0"/>
              </a:rPr>
              <a:t>they found the </a:t>
            </a:r>
            <a:r>
              <a:rPr lang="en-US" dirty="0">
                <a:latin typeface="Constantia" pitchFamily="18" charset="0"/>
              </a:rPr>
              <a:t>way to build using inclinations or even </a:t>
            </a:r>
            <a:r>
              <a:rPr lang="en-US" dirty="0" smtClean="0">
                <a:latin typeface="Constantia" pitchFamily="18" charset="0"/>
              </a:rPr>
              <a:t>curves, </a:t>
            </a:r>
            <a:r>
              <a:rPr lang="en-US" dirty="0">
                <a:latin typeface="Constantia" pitchFamily="18" charset="0"/>
              </a:rPr>
              <a:t>walls have served to shape the more daring </a:t>
            </a:r>
            <a:r>
              <a:rPr lang="en-US" dirty="0" smtClean="0">
                <a:latin typeface="Constantia" pitchFamily="18" charset="0"/>
              </a:rPr>
              <a:t>designs </a:t>
            </a:r>
            <a:r>
              <a:rPr lang="es-AR" dirty="0" smtClean="0">
                <a:latin typeface="Constantia" pitchFamily="18" charset="0"/>
              </a:rPr>
              <a:t>(Guggenheim Museums in </a:t>
            </a:r>
            <a:r>
              <a:rPr lang="es-AR" dirty="0">
                <a:latin typeface="Constantia" pitchFamily="18" charset="0"/>
              </a:rPr>
              <a:t>New York </a:t>
            </a:r>
            <a:r>
              <a:rPr lang="es-AR" dirty="0" smtClean="0">
                <a:latin typeface="Constantia" pitchFamily="18" charset="0"/>
              </a:rPr>
              <a:t>and </a:t>
            </a:r>
            <a:r>
              <a:rPr lang="es-AR" dirty="0">
                <a:latin typeface="Constantia" pitchFamily="18" charset="0"/>
              </a:rPr>
              <a:t>Bilbao, </a:t>
            </a:r>
            <a:r>
              <a:rPr lang="es-AR" dirty="0" smtClean="0">
                <a:latin typeface="Constantia" pitchFamily="18" charset="0"/>
              </a:rPr>
              <a:t>Swiss </a:t>
            </a:r>
            <a:r>
              <a:rPr lang="es-AR" dirty="0">
                <a:latin typeface="Constantia" pitchFamily="18" charset="0"/>
              </a:rPr>
              <a:t>Re </a:t>
            </a:r>
            <a:r>
              <a:rPr lang="es-AR" dirty="0" smtClean="0">
                <a:latin typeface="Constantia" pitchFamily="18" charset="0"/>
              </a:rPr>
              <a:t>Building in London, Valleacerón Chapel in Spain.)</a:t>
            </a:r>
            <a:endParaRPr lang="es-AR" dirty="0">
              <a:latin typeface="Constantia" pitchFamily="18" charset="0"/>
            </a:endParaRPr>
          </a:p>
          <a:p>
            <a:endParaRPr lang="es-AR" dirty="0"/>
          </a:p>
        </p:txBody>
      </p:sp>
      <p:sp>
        <p:nvSpPr>
          <p:cNvPr id="4" name="3 CuadroTexto"/>
          <p:cNvSpPr txBox="1"/>
          <p:nvPr/>
        </p:nvSpPr>
        <p:spPr>
          <a:xfrm>
            <a:off x="8358214" y="6357958"/>
            <a:ext cx="500066" cy="369332"/>
          </a:xfrm>
          <a:prstGeom prst="rect">
            <a:avLst/>
          </a:prstGeom>
          <a:noFill/>
        </p:spPr>
        <p:txBody>
          <a:bodyPr wrap="square" rtlCol="0">
            <a:spAutoFit/>
          </a:bodyPr>
          <a:lstStyle/>
          <a:p>
            <a:r>
              <a:rPr lang="es-ES" dirty="0" smtClean="0">
                <a:latin typeface="Constantia" pitchFamily="18" charset="0"/>
              </a:rPr>
              <a:t>14</a:t>
            </a:r>
            <a:endParaRPr lang="en-US" dirty="0">
              <a:latin typeface="Constantia"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pic>
        <p:nvPicPr>
          <p:cNvPr id="5" name="4 Marcador de contenido" descr="guggenheim_new_york_outside_hea@m.jpg"/>
          <p:cNvPicPr>
            <a:picLocks noGrp="1" noChangeAspect="1"/>
          </p:cNvPicPr>
          <p:nvPr>
            <p:ph sz="half" idx="1"/>
          </p:nvPr>
        </p:nvPicPr>
        <p:blipFill>
          <a:blip r:embed="rId4" cstate="print"/>
          <a:stretch>
            <a:fillRect/>
          </a:stretch>
        </p:blipFill>
        <p:spPr>
          <a:xfrm>
            <a:off x="428596" y="428604"/>
            <a:ext cx="3357586" cy="2152299"/>
          </a:xfrm>
        </p:spPr>
      </p:pic>
      <p:pic>
        <p:nvPicPr>
          <p:cNvPr id="7" name="6 Marcador de contenido" descr="place-branding_guggenheim-bilbao.jpg"/>
          <p:cNvPicPr>
            <a:picLocks noGrp="1" noChangeAspect="1"/>
          </p:cNvPicPr>
          <p:nvPr>
            <p:ph sz="half" idx="2"/>
          </p:nvPr>
        </p:nvPicPr>
        <p:blipFill>
          <a:blip r:embed="rId5" cstate="print"/>
          <a:srcRect l="6944" b="43797"/>
          <a:stretch>
            <a:fillRect/>
          </a:stretch>
        </p:blipFill>
        <p:spPr>
          <a:xfrm>
            <a:off x="4214810" y="428604"/>
            <a:ext cx="4286280" cy="2157330"/>
          </a:xfrm>
        </p:spPr>
      </p:pic>
      <p:sp>
        <p:nvSpPr>
          <p:cNvPr id="6" name="5 CuadroTexto"/>
          <p:cNvSpPr txBox="1"/>
          <p:nvPr/>
        </p:nvSpPr>
        <p:spPr>
          <a:xfrm>
            <a:off x="1571604" y="2786058"/>
            <a:ext cx="6622519" cy="369332"/>
          </a:xfrm>
          <a:prstGeom prst="rect">
            <a:avLst/>
          </a:prstGeom>
          <a:noFill/>
        </p:spPr>
        <p:txBody>
          <a:bodyPr wrap="none" rtlCol="0">
            <a:spAutoFit/>
          </a:bodyPr>
          <a:lstStyle/>
          <a:p>
            <a:pPr algn="ctr"/>
            <a:r>
              <a:rPr lang="es-AR" b="1" dirty="0" smtClean="0">
                <a:latin typeface="Constantia" pitchFamily="18" charset="0"/>
              </a:rPr>
              <a:t>Guggenheim Museums in New York (left) and Bilbao (right)</a:t>
            </a:r>
            <a:endParaRPr lang="es-AR" b="1" dirty="0">
              <a:latin typeface="Constantia" pitchFamily="18" charset="0"/>
            </a:endParaRPr>
          </a:p>
        </p:txBody>
      </p:sp>
      <p:pic>
        <p:nvPicPr>
          <p:cNvPr id="8" name="7 Imagen" descr="2213.jpg"/>
          <p:cNvPicPr>
            <a:picLocks noChangeAspect="1"/>
          </p:cNvPicPr>
          <p:nvPr/>
        </p:nvPicPr>
        <p:blipFill>
          <a:blip r:embed="rId6" cstate="print"/>
          <a:srcRect l="12500" r="17499"/>
          <a:stretch>
            <a:fillRect/>
          </a:stretch>
        </p:blipFill>
        <p:spPr>
          <a:xfrm>
            <a:off x="1214414" y="3357562"/>
            <a:ext cx="1550603" cy="2857520"/>
          </a:xfrm>
          <a:prstGeom prst="rect">
            <a:avLst/>
          </a:prstGeom>
        </p:spPr>
      </p:pic>
      <p:sp>
        <p:nvSpPr>
          <p:cNvPr id="9" name="8 CuadroTexto"/>
          <p:cNvSpPr txBox="1"/>
          <p:nvPr/>
        </p:nvSpPr>
        <p:spPr>
          <a:xfrm>
            <a:off x="642910" y="6286520"/>
            <a:ext cx="3269934" cy="369332"/>
          </a:xfrm>
          <a:prstGeom prst="rect">
            <a:avLst/>
          </a:prstGeom>
          <a:noFill/>
        </p:spPr>
        <p:txBody>
          <a:bodyPr wrap="none" rtlCol="0">
            <a:spAutoFit/>
          </a:bodyPr>
          <a:lstStyle/>
          <a:p>
            <a:r>
              <a:rPr lang="es-AR" b="1" dirty="0" smtClean="0">
                <a:latin typeface="Constantia" pitchFamily="18" charset="0"/>
              </a:rPr>
              <a:t>Swiss Re Building in London</a:t>
            </a:r>
            <a:endParaRPr lang="es-AR" b="1" dirty="0">
              <a:latin typeface="Constantia" pitchFamily="18" charset="0"/>
            </a:endParaRPr>
          </a:p>
        </p:txBody>
      </p:sp>
      <p:pic>
        <p:nvPicPr>
          <p:cNvPr id="10" name="9 Imagen" descr="architecture-valleaceron-3.jpg"/>
          <p:cNvPicPr>
            <a:picLocks noChangeAspect="1"/>
          </p:cNvPicPr>
          <p:nvPr/>
        </p:nvPicPr>
        <p:blipFill>
          <a:blip r:embed="rId7" cstate="print"/>
          <a:stretch>
            <a:fillRect/>
          </a:stretch>
        </p:blipFill>
        <p:spPr>
          <a:xfrm>
            <a:off x="4786314" y="3429000"/>
            <a:ext cx="3214710" cy="2764650"/>
          </a:xfrm>
          <a:prstGeom prst="rect">
            <a:avLst/>
          </a:prstGeom>
        </p:spPr>
      </p:pic>
      <p:sp>
        <p:nvSpPr>
          <p:cNvPr id="11" name="10 CuadroTexto"/>
          <p:cNvSpPr txBox="1"/>
          <p:nvPr/>
        </p:nvSpPr>
        <p:spPr>
          <a:xfrm>
            <a:off x="4929190" y="6286520"/>
            <a:ext cx="3210944" cy="369332"/>
          </a:xfrm>
          <a:prstGeom prst="rect">
            <a:avLst/>
          </a:prstGeom>
          <a:noFill/>
        </p:spPr>
        <p:txBody>
          <a:bodyPr wrap="none" rtlCol="0">
            <a:spAutoFit/>
          </a:bodyPr>
          <a:lstStyle/>
          <a:p>
            <a:r>
              <a:rPr lang="es-AR" b="1" dirty="0" smtClean="0">
                <a:latin typeface="Constantia" pitchFamily="18" charset="0"/>
              </a:rPr>
              <a:t>Valleacerón Chapel in Spain</a:t>
            </a:r>
            <a:endParaRPr lang="es-AR" b="1" dirty="0">
              <a:latin typeface="Constantia" pitchFamily="18" charset="0"/>
            </a:endParaRPr>
          </a:p>
        </p:txBody>
      </p:sp>
      <p:sp>
        <p:nvSpPr>
          <p:cNvPr id="12" name="11 CuadroTexto"/>
          <p:cNvSpPr txBox="1"/>
          <p:nvPr/>
        </p:nvSpPr>
        <p:spPr>
          <a:xfrm>
            <a:off x="8358214" y="6357958"/>
            <a:ext cx="500066" cy="369332"/>
          </a:xfrm>
          <a:prstGeom prst="rect">
            <a:avLst/>
          </a:prstGeom>
          <a:noFill/>
        </p:spPr>
        <p:txBody>
          <a:bodyPr wrap="square" rtlCol="0">
            <a:spAutoFit/>
          </a:bodyPr>
          <a:lstStyle/>
          <a:p>
            <a:r>
              <a:rPr lang="es-ES" dirty="0" smtClean="0">
                <a:latin typeface="Constantia" pitchFamily="18" charset="0"/>
              </a:rPr>
              <a:t>15</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a:blip r:embed="rId4" cstate="print"/>
          <a:tile tx="0" ty="0" sx="100000" sy="100000" flip="none" algn="tl"/>
        </a:blipFill>
        <a:effectLst/>
      </p:bgPr>
    </p:bg>
    <p:spTree>
      <p:nvGrpSpPr>
        <p:cNvPr id="1" name=""/>
        <p:cNvGrpSpPr/>
        <p:nvPr/>
      </p:nvGrpSpPr>
      <p:grpSpPr>
        <a:xfrm>
          <a:off x="0" y="0"/>
          <a:ext cx="0" cy="0"/>
          <a:chOff x="0" y="0"/>
          <a:chExt cx="0" cy="0"/>
        </a:xfrm>
      </p:grpSpPr>
      <p:sp>
        <p:nvSpPr>
          <p:cNvPr id="2050" name="1 Título"/>
          <p:cNvSpPr>
            <a:spLocks noGrp="1"/>
          </p:cNvSpPr>
          <p:nvPr>
            <p:ph type="title"/>
          </p:nvPr>
        </p:nvSpPr>
        <p:spPr/>
        <p:txBody>
          <a:bodyPr/>
          <a:lstStyle/>
          <a:p>
            <a:pPr eaLnBrk="1" hangingPunct="1"/>
            <a:r>
              <a:rPr lang="es-VE" sz="3600" b="1" u="sng" dirty="0" err="1" smtClean="0">
                <a:latin typeface="Constantia" pitchFamily="18" charset="0"/>
              </a:rPr>
              <a:t>The</a:t>
            </a:r>
            <a:r>
              <a:rPr lang="es-VE" sz="3600" b="1" u="sng" dirty="0" smtClean="0">
                <a:latin typeface="Constantia" pitchFamily="18" charset="0"/>
              </a:rPr>
              <a:t> Wall: </a:t>
            </a:r>
            <a:r>
              <a:rPr lang="es-VE" sz="3600" b="1" u="sng" dirty="0" err="1" smtClean="0">
                <a:latin typeface="Constantia" pitchFamily="18" charset="0"/>
              </a:rPr>
              <a:t>Urbanistic</a:t>
            </a:r>
            <a:r>
              <a:rPr lang="es-VE" sz="3600" b="1" u="sng" dirty="0" smtClean="0">
                <a:latin typeface="Constantia" pitchFamily="18" charset="0"/>
              </a:rPr>
              <a:t> </a:t>
            </a:r>
            <a:r>
              <a:rPr lang="es-VE" sz="3600" b="1" u="sng" dirty="0" err="1" smtClean="0">
                <a:latin typeface="Constantia" pitchFamily="18" charset="0"/>
              </a:rPr>
              <a:t>point</a:t>
            </a:r>
            <a:r>
              <a:rPr lang="es-VE" sz="3600" b="1" u="sng" dirty="0" smtClean="0">
                <a:latin typeface="Constantia" pitchFamily="18" charset="0"/>
              </a:rPr>
              <a:t> of </a:t>
            </a:r>
            <a:r>
              <a:rPr lang="es-VE" sz="3600" b="1" u="sng" dirty="0" err="1" smtClean="0">
                <a:latin typeface="Constantia" pitchFamily="18" charset="0"/>
              </a:rPr>
              <a:t>view</a:t>
            </a:r>
            <a:endParaRPr lang="es-VE" sz="3600" b="1" u="sng" dirty="0" smtClean="0">
              <a:latin typeface="Constantia" pitchFamily="18" charset="0"/>
            </a:endParaRPr>
          </a:p>
        </p:txBody>
      </p:sp>
      <p:sp>
        <p:nvSpPr>
          <p:cNvPr id="2051" name="2 Marcador de contenido"/>
          <p:cNvSpPr>
            <a:spLocks noGrp="1"/>
          </p:cNvSpPr>
          <p:nvPr>
            <p:ph sz="half" idx="1"/>
          </p:nvPr>
        </p:nvSpPr>
        <p:spPr>
          <a:xfrm>
            <a:off x="457200" y="1600200"/>
            <a:ext cx="8258175" cy="4525963"/>
          </a:xfrm>
          <a:noFill/>
        </p:spPr>
        <p:txBody>
          <a:bodyPr/>
          <a:lstStyle/>
          <a:p>
            <a:pPr eaLnBrk="1" hangingPunct="1"/>
            <a:r>
              <a:rPr lang="es-VE" sz="2600" dirty="0" err="1" smtClean="0">
                <a:latin typeface="Constantia" pitchFamily="18" charset="0"/>
              </a:rPr>
              <a:t>Fortification</a:t>
            </a:r>
            <a:r>
              <a:rPr lang="es-VE" sz="2600" dirty="0" smtClean="0">
                <a:latin typeface="Constantia" pitchFamily="18" charset="0"/>
              </a:rPr>
              <a:t>  </a:t>
            </a:r>
            <a:r>
              <a:rPr lang="es-VE" sz="2600" dirty="0" err="1" smtClean="0">
                <a:latin typeface="Constantia" pitchFamily="18" charset="0"/>
              </a:rPr>
              <a:t>for</a:t>
            </a:r>
            <a:r>
              <a:rPr lang="es-VE" sz="2600" dirty="0" smtClean="0">
                <a:latin typeface="Constantia" pitchFamily="18" charset="0"/>
              </a:rPr>
              <a:t>   </a:t>
            </a:r>
            <a:r>
              <a:rPr lang="es-VE" sz="2600" dirty="0" err="1" smtClean="0">
                <a:latin typeface="Constantia" pitchFamily="18" charset="0"/>
              </a:rPr>
              <a:t>defense</a:t>
            </a:r>
            <a:r>
              <a:rPr lang="es-VE" sz="2600" dirty="0" smtClean="0">
                <a:latin typeface="Constantia" pitchFamily="18" charset="0"/>
              </a:rPr>
              <a:t> </a:t>
            </a:r>
          </a:p>
          <a:p>
            <a:pPr eaLnBrk="1" hangingPunct="1"/>
            <a:r>
              <a:rPr lang="es-VE" sz="2600" dirty="0" smtClean="0">
                <a:latin typeface="Constantia" pitchFamily="18" charset="0"/>
              </a:rPr>
              <a:t>Mark  </a:t>
            </a:r>
            <a:r>
              <a:rPr lang="es-VE" sz="2600" dirty="0" err="1" smtClean="0">
                <a:latin typeface="Constantia" pitchFamily="18" charset="0"/>
              </a:rPr>
              <a:t>territory</a:t>
            </a:r>
            <a:endParaRPr lang="es-VE" sz="2600" dirty="0" smtClean="0">
              <a:latin typeface="Constantia" pitchFamily="18" charset="0"/>
            </a:endParaRPr>
          </a:p>
          <a:p>
            <a:pPr eaLnBrk="1" hangingPunct="1"/>
            <a:r>
              <a:rPr lang="es-VE" sz="2600" dirty="0" err="1" smtClean="0">
                <a:latin typeface="Constantia" pitchFamily="18" charset="0"/>
              </a:rPr>
              <a:t>Represent</a:t>
            </a:r>
            <a:r>
              <a:rPr lang="es-VE" sz="2600" dirty="0" smtClean="0">
                <a:latin typeface="Constantia" pitchFamily="18" charset="0"/>
              </a:rPr>
              <a:t>  status and </a:t>
            </a:r>
            <a:r>
              <a:rPr lang="es-VE" sz="2600" dirty="0" err="1" smtClean="0">
                <a:latin typeface="Constantia" pitchFamily="18" charset="0"/>
              </a:rPr>
              <a:t>independence</a:t>
            </a:r>
            <a:endParaRPr lang="es-VE" sz="2600" dirty="0" smtClean="0">
              <a:latin typeface="Constantia" pitchFamily="18" charset="0"/>
            </a:endParaRPr>
          </a:p>
          <a:p>
            <a:pPr eaLnBrk="1" hangingPunct="1"/>
            <a:r>
              <a:rPr lang="es-VE" sz="2600" dirty="0" err="1" smtClean="0">
                <a:latin typeface="Constantia" pitchFamily="18" charset="0"/>
              </a:rPr>
              <a:t>Enclose</a:t>
            </a:r>
            <a:r>
              <a:rPr lang="es-VE" sz="2600" dirty="0" smtClean="0">
                <a:latin typeface="Constantia" pitchFamily="18" charset="0"/>
              </a:rPr>
              <a:t>  </a:t>
            </a:r>
            <a:r>
              <a:rPr lang="es-VE" sz="2600" dirty="0" err="1" smtClean="0">
                <a:latin typeface="Constantia" pitchFamily="18" charset="0"/>
              </a:rPr>
              <a:t>settlements</a:t>
            </a:r>
            <a:endParaRPr lang="es-VE" sz="2600" dirty="0" smtClean="0">
              <a:latin typeface="Constantia" pitchFamily="18" charset="0"/>
            </a:endParaRPr>
          </a:p>
          <a:p>
            <a:pPr eaLnBrk="1" hangingPunct="1"/>
            <a:r>
              <a:rPr lang="es-VE" sz="2600" dirty="0" err="1" smtClean="0">
                <a:latin typeface="Constantia" pitchFamily="18" charset="0"/>
              </a:rPr>
              <a:t>Delimitation</a:t>
            </a:r>
            <a:r>
              <a:rPr lang="es-VE" sz="2600" dirty="0" smtClean="0">
                <a:latin typeface="Constantia" pitchFamily="18" charset="0"/>
              </a:rPr>
              <a:t>  </a:t>
            </a:r>
            <a:r>
              <a:rPr lang="es-VE" sz="2600" dirty="0" err="1" smtClean="0">
                <a:latin typeface="Constantia" pitchFamily="18" charset="0"/>
              </a:rPr>
              <a:t>for</a:t>
            </a:r>
            <a:r>
              <a:rPr lang="es-VE" sz="2600" dirty="0" smtClean="0">
                <a:latin typeface="Constantia" pitchFamily="18" charset="0"/>
              </a:rPr>
              <a:t> </a:t>
            </a:r>
            <a:r>
              <a:rPr lang="es-VE" sz="2600" dirty="0" err="1" smtClean="0">
                <a:latin typeface="Constantia" pitchFamily="18" charset="0"/>
              </a:rPr>
              <a:t>unconstructed</a:t>
            </a:r>
            <a:r>
              <a:rPr lang="es-VE" sz="2600" dirty="0" smtClean="0">
                <a:latin typeface="Constantia" pitchFamily="18" charset="0"/>
              </a:rPr>
              <a:t> </a:t>
            </a:r>
          </a:p>
          <a:p>
            <a:pPr eaLnBrk="1" hangingPunct="1">
              <a:buFont typeface="Arial" charset="0"/>
              <a:buNone/>
            </a:pPr>
            <a:r>
              <a:rPr lang="es-VE" sz="2600" dirty="0" smtClean="0">
                <a:latin typeface="Constantia" pitchFamily="18" charset="0"/>
              </a:rPr>
              <a:t> </a:t>
            </a:r>
            <a:r>
              <a:rPr lang="es-VE" sz="2600" dirty="0" err="1" smtClean="0">
                <a:latin typeface="Constantia" pitchFamily="18" charset="0"/>
              </a:rPr>
              <a:t>areas</a:t>
            </a:r>
            <a:endParaRPr lang="es-VE" sz="2600" dirty="0" smtClean="0">
              <a:latin typeface="Constantia" pitchFamily="18" charset="0"/>
            </a:endParaRPr>
          </a:p>
          <a:p>
            <a:pPr eaLnBrk="1" hangingPunct="1"/>
            <a:r>
              <a:rPr lang="es-VE" sz="2600" dirty="0" err="1" smtClean="0">
                <a:latin typeface="Constantia" pitchFamily="18" charset="0"/>
              </a:rPr>
              <a:t>Delimitation</a:t>
            </a:r>
            <a:r>
              <a:rPr lang="es-VE" sz="2600" dirty="0" smtClean="0">
                <a:latin typeface="Constantia" pitchFamily="18" charset="0"/>
              </a:rPr>
              <a:t> of </a:t>
            </a:r>
            <a:r>
              <a:rPr lang="es-VE" sz="2600" dirty="0" err="1" smtClean="0">
                <a:latin typeface="Constantia" pitchFamily="18" charset="0"/>
              </a:rPr>
              <a:t>green</a:t>
            </a:r>
            <a:r>
              <a:rPr lang="es-VE" sz="2600" dirty="0" smtClean="0">
                <a:latin typeface="Constantia" pitchFamily="18" charset="0"/>
              </a:rPr>
              <a:t>  </a:t>
            </a:r>
            <a:r>
              <a:rPr lang="es-VE" sz="2600" dirty="0" err="1" smtClean="0">
                <a:latin typeface="Constantia" pitchFamily="18" charset="0"/>
              </a:rPr>
              <a:t>zones</a:t>
            </a:r>
            <a:endParaRPr lang="es-VE" sz="2600" dirty="0" smtClean="0">
              <a:latin typeface="Constantia" pitchFamily="18" charset="0"/>
            </a:endParaRPr>
          </a:p>
          <a:p>
            <a:pPr eaLnBrk="1" hangingPunct="1"/>
            <a:r>
              <a:rPr lang="es-VE" sz="2600" dirty="0" err="1" smtClean="0">
                <a:latin typeface="Constantia" pitchFamily="18" charset="0"/>
              </a:rPr>
              <a:t>Functional</a:t>
            </a:r>
            <a:r>
              <a:rPr lang="es-VE" sz="2600" dirty="0" smtClean="0">
                <a:latin typeface="Constantia" pitchFamily="18" charset="0"/>
              </a:rPr>
              <a:t> </a:t>
            </a:r>
            <a:r>
              <a:rPr lang="es-VE" sz="2600" dirty="0" err="1" smtClean="0">
                <a:latin typeface="Constantia" pitchFamily="18" charset="0"/>
              </a:rPr>
              <a:t>delimitation</a:t>
            </a:r>
            <a:r>
              <a:rPr lang="es-VE" sz="2600" dirty="0" smtClean="0">
                <a:latin typeface="Constantia" pitchFamily="18" charset="0"/>
              </a:rPr>
              <a:t>     </a:t>
            </a:r>
          </a:p>
          <a:p>
            <a:pPr eaLnBrk="1" hangingPunct="1">
              <a:buFont typeface="Arial" charset="0"/>
              <a:buNone/>
            </a:pPr>
            <a:endParaRPr lang="es-VE" sz="2600" b="1" dirty="0" smtClean="0">
              <a:latin typeface="Constantia" pitchFamily="18" charset="0"/>
            </a:endParaRPr>
          </a:p>
          <a:p>
            <a:pPr eaLnBrk="1" hangingPunct="1">
              <a:buFont typeface="Wingdings" pitchFamily="2" charset="2"/>
              <a:buChar char="Ø"/>
            </a:pPr>
            <a:endParaRPr lang="es-VE" sz="2600" b="1" dirty="0" smtClean="0">
              <a:latin typeface="Constantia" pitchFamily="18" charset="0"/>
            </a:endParaRPr>
          </a:p>
          <a:p>
            <a:pPr eaLnBrk="1" hangingPunct="1">
              <a:buFont typeface="Wingdings" pitchFamily="2" charset="2"/>
              <a:buChar char="Ø"/>
            </a:pPr>
            <a:endParaRPr lang="es-VE" sz="2600" b="1" dirty="0" smtClean="0">
              <a:latin typeface="Constantia" pitchFamily="18" charset="0"/>
            </a:endParaRPr>
          </a:p>
        </p:txBody>
      </p:sp>
      <p:pic>
        <p:nvPicPr>
          <p:cNvPr id="5" name="4 Imagen" descr="wall 1.jpg"/>
          <p:cNvPicPr>
            <a:picLocks noChangeAspect="1"/>
          </p:cNvPicPr>
          <p:nvPr/>
        </p:nvPicPr>
        <p:blipFill>
          <a:blip r:embed="rId5" cstate="print"/>
          <a:stretch>
            <a:fillRect/>
          </a:stretch>
        </p:blipFill>
        <p:spPr>
          <a:xfrm>
            <a:off x="6715140" y="1357298"/>
            <a:ext cx="1950720" cy="2926080"/>
          </a:xfrm>
          <a:prstGeom prst="rect">
            <a:avLst/>
          </a:prstGeom>
          <a:ln>
            <a:noFill/>
          </a:ln>
          <a:effectLst>
            <a:softEdge rad="112500"/>
          </a:effectLst>
        </p:spPr>
      </p:pic>
      <p:pic>
        <p:nvPicPr>
          <p:cNvPr id="6" name="5 Imagen" descr="muro.jpg"/>
          <p:cNvPicPr>
            <a:picLocks noChangeAspect="1"/>
          </p:cNvPicPr>
          <p:nvPr/>
        </p:nvPicPr>
        <p:blipFill>
          <a:blip r:embed="rId6" cstate="print"/>
          <a:stretch>
            <a:fillRect/>
          </a:stretch>
        </p:blipFill>
        <p:spPr>
          <a:xfrm>
            <a:off x="5429256" y="4429132"/>
            <a:ext cx="2714644" cy="2214578"/>
          </a:xfrm>
          <a:prstGeom prst="rect">
            <a:avLst/>
          </a:prstGeom>
          <a:ln>
            <a:noFill/>
          </a:ln>
          <a:effectLst>
            <a:softEdge rad="112500"/>
          </a:effectLst>
        </p:spPr>
      </p:pic>
      <p:pic>
        <p:nvPicPr>
          <p:cNvPr id="7" name="urbanistic point.mp3">
            <a:hlinkClick r:id="" action="ppaction://media"/>
          </p:cNvPr>
          <p:cNvPicPr>
            <a:picLocks noRot="1" noChangeAspect="1"/>
          </p:cNvPicPr>
          <p:nvPr>
            <a:audioFile r:link="rId1"/>
          </p:nvPr>
        </p:nvPicPr>
        <p:blipFill>
          <a:blip r:embed="rId7" cstate="print"/>
          <a:srcRect/>
          <a:stretch>
            <a:fillRect/>
          </a:stretch>
        </p:blipFill>
        <p:spPr bwMode="auto">
          <a:xfrm>
            <a:off x="857250" y="5857875"/>
            <a:ext cx="304800" cy="304800"/>
          </a:xfrm>
          <a:prstGeom prst="rect">
            <a:avLst/>
          </a:prstGeom>
          <a:noFill/>
          <a:ln w="9525">
            <a:noFill/>
            <a:miter lim="800000"/>
            <a:headEnd/>
            <a:tailEnd/>
          </a:ln>
        </p:spPr>
      </p:pic>
      <p:sp>
        <p:nvSpPr>
          <p:cNvPr id="8" name="7 CuadroTexto"/>
          <p:cNvSpPr txBox="1"/>
          <p:nvPr/>
        </p:nvSpPr>
        <p:spPr>
          <a:xfrm>
            <a:off x="8358214" y="6357958"/>
            <a:ext cx="500066" cy="369332"/>
          </a:xfrm>
          <a:prstGeom prst="rect">
            <a:avLst/>
          </a:prstGeom>
          <a:noFill/>
        </p:spPr>
        <p:txBody>
          <a:bodyPr wrap="square" rtlCol="0">
            <a:spAutoFit/>
          </a:bodyPr>
          <a:lstStyle/>
          <a:p>
            <a:r>
              <a:rPr lang="es-ES" dirty="0" smtClean="0">
                <a:latin typeface="Constantia" pitchFamily="18" charset="0"/>
              </a:rPr>
              <a:t>16</a:t>
            </a:r>
            <a:endParaRPr lang="en-US" dirty="0">
              <a:latin typeface="Constantia" pitchFamily="18" charset="0"/>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4972"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a:blip r:embed="rId4" cstate="print"/>
          <a:tile tx="0" ty="0" sx="100000" sy="100000" flip="none" algn="tl"/>
        </a:blipFill>
        <a:effectLst/>
      </p:bgPr>
    </p:bg>
    <p:spTree>
      <p:nvGrpSpPr>
        <p:cNvPr id="1" name=""/>
        <p:cNvGrpSpPr/>
        <p:nvPr/>
      </p:nvGrpSpPr>
      <p:grpSpPr>
        <a:xfrm>
          <a:off x="0" y="0"/>
          <a:ext cx="0" cy="0"/>
          <a:chOff x="0" y="0"/>
          <a:chExt cx="0" cy="0"/>
        </a:xfrm>
      </p:grpSpPr>
      <p:sp>
        <p:nvSpPr>
          <p:cNvPr id="3074" name="1 Título"/>
          <p:cNvSpPr>
            <a:spLocks noGrp="1"/>
          </p:cNvSpPr>
          <p:nvPr>
            <p:ph type="title"/>
          </p:nvPr>
        </p:nvSpPr>
        <p:spPr>
          <a:xfrm>
            <a:off x="357158" y="142852"/>
            <a:ext cx="8229600" cy="1143000"/>
          </a:xfrm>
        </p:spPr>
        <p:txBody>
          <a:bodyPr/>
          <a:lstStyle/>
          <a:p>
            <a:pPr eaLnBrk="1" hangingPunct="1"/>
            <a:r>
              <a:rPr lang="es-VE" sz="3600" b="1" u="sng" dirty="0" err="1" smtClean="0">
                <a:latin typeface="Constantia" pitchFamily="18" charset="0"/>
              </a:rPr>
              <a:t>Conclusion</a:t>
            </a:r>
            <a:endParaRPr lang="es-VE" sz="3600" b="1" u="sng" dirty="0" smtClean="0">
              <a:latin typeface="Constantia" pitchFamily="18" charset="0"/>
            </a:endParaRPr>
          </a:p>
        </p:txBody>
      </p:sp>
      <p:sp>
        <p:nvSpPr>
          <p:cNvPr id="3075" name="2 Marcador de contenido"/>
          <p:cNvSpPr>
            <a:spLocks noGrp="1"/>
          </p:cNvSpPr>
          <p:nvPr>
            <p:ph sz="half" idx="1"/>
          </p:nvPr>
        </p:nvSpPr>
        <p:spPr>
          <a:xfrm>
            <a:off x="500063" y="1214438"/>
            <a:ext cx="8186737" cy="4525962"/>
          </a:xfrm>
        </p:spPr>
        <p:txBody>
          <a:bodyPr/>
          <a:lstStyle/>
          <a:p>
            <a:pPr algn="ctr" eaLnBrk="1" hangingPunct="1">
              <a:buFont typeface="Arial" charset="0"/>
              <a:buNone/>
            </a:pPr>
            <a:r>
              <a:rPr lang="es-VE" dirty="0" smtClean="0">
                <a:latin typeface="Constantia" pitchFamily="18" charset="0"/>
              </a:rPr>
              <a:t>Wall </a:t>
            </a:r>
            <a:r>
              <a:rPr lang="es-VE" dirty="0" err="1" smtClean="0">
                <a:latin typeface="Constantia" pitchFamily="18" charset="0"/>
              </a:rPr>
              <a:t>is</a:t>
            </a:r>
            <a:r>
              <a:rPr lang="es-VE" dirty="0" smtClean="0">
                <a:latin typeface="Constantia" pitchFamily="18" charset="0"/>
              </a:rPr>
              <a:t> a </a:t>
            </a:r>
            <a:r>
              <a:rPr lang="es-VE" dirty="0" err="1" smtClean="0">
                <a:latin typeface="Constantia" pitchFamily="18" charset="0"/>
              </a:rPr>
              <a:t>basic</a:t>
            </a:r>
            <a:r>
              <a:rPr lang="es-VE" dirty="0" smtClean="0">
                <a:latin typeface="Constantia" pitchFamily="18" charset="0"/>
              </a:rPr>
              <a:t> </a:t>
            </a:r>
            <a:r>
              <a:rPr lang="es-VE" dirty="0" err="1" smtClean="0">
                <a:latin typeface="Constantia" pitchFamily="18" charset="0"/>
              </a:rPr>
              <a:t>element</a:t>
            </a:r>
            <a:r>
              <a:rPr lang="es-VE" dirty="0" smtClean="0">
                <a:latin typeface="Constantia" pitchFamily="18" charset="0"/>
              </a:rPr>
              <a:t>, </a:t>
            </a:r>
            <a:r>
              <a:rPr lang="es-VE" dirty="0" err="1" smtClean="0">
                <a:latin typeface="Constantia" pitchFamily="18" charset="0"/>
              </a:rPr>
              <a:t>needed</a:t>
            </a:r>
            <a:r>
              <a:rPr lang="es-VE" dirty="0" smtClean="0">
                <a:latin typeface="Constantia" pitchFamily="18" charset="0"/>
              </a:rPr>
              <a:t> in </a:t>
            </a:r>
            <a:r>
              <a:rPr lang="es-VE" dirty="0" err="1" smtClean="0">
                <a:latin typeface="Constantia" pitchFamily="18" charset="0"/>
              </a:rPr>
              <a:t>any</a:t>
            </a:r>
            <a:r>
              <a:rPr lang="es-VE" dirty="0" smtClean="0">
                <a:latin typeface="Constantia" pitchFamily="18" charset="0"/>
              </a:rPr>
              <a:t> </a:t>
            </a:r>
            <a:r>
              <a:rPr lang="es-VE" dirty="0" err="1" smtClean="0">
                <a:latin typeface="Constantia" pitchFamily="18" charset="0"/>
              </a:rPr>
              <a:t>city</a:t>
            </a:r>
            <a:r>
              <a:rPr lang="es-VE" dirty="0" smtClean="0">
                <a:latin typeface="Constantia" pitchFamily="18" charset="0"/>
              </a:rPr>
              <a:t> and </a:t>
            </a:r>
            <a:r>
              <a:rPr lang="es-VE" dirty="0" err="1" smtClean="0">
                <a:latin typeface="Constantia" pitchFamily="18" charset="0"/>
              </a:rPr>
              <a:t>construction</a:t>
            </a:r>
            <a:r>
              <a:rPr lang="es-VE" dirty="0" smtClean="0">
                <a:latin typeface="Constantia" pitchFamily="18" charset="0"/>
              </a:rPr>
              <a:t>, </a:t>
            </a:r>
            <a:r>
              <a:rPr lang="es-VE" dirty="0" err="1" smtClean="0">
                <a:latin typeface="Constantia" pitchFamily="18" charset="0"/>
              </a:rPr>
              <a:t>it</a:t>
            </a:r>
            <a:r>
              <a:rPr lang="es-VE" dirty="0" smtClean="0">
                <a:latin typeface="Constantia" pitchFamily="18" charset="0"/>
              </a:rPr>
              <a:t> has a </a:t>
            </a:r>
            <a:r>
              <a:rPr lang="es-VE" dirty="0" err="1" smtClean="0">
                <a:latin typeface="Constantia" pitchFamily="18" charset="0"/>
              </a:rPr>
              <a:t>lot</a:t>
            </a:r>
            <a:r>
              <a:rPr lang="es-VE" dirty="0" smtClean="0">
                <a:latin typeface="Constantia" pitchFamily="18" charset="0"/>
              </a:rPr>
              <a:t> of uses, </a:t>
            </a:r>
            <a:r>
              <a:rPr lang="es-VE" dirty="0" err="1" smtClean="0">
                <a:latin typeface="Constantia" pitchFamily="18" charset="0"/>
              </a:rPr>
              <a:t>it</a:t>
            </a:r>
            <a:r>
              <a:rPr lang="es-VE" dirty="0" smtClean="0">
                <a:latin typeface="Constantia" pitchFamily="18" charset="0"/>
              </a:rPr>
              <a:t> can </a:t>
            </a:r>
            <a:r>
              <a:rPr lang="es-VE" dirty="0" err="1" smtClean="0">
                <a:latin typeface="Constantia" pitchFamily="18" charset="0"/>
              </a:rPr>
              <a:t>work</a:t>
            </a:r>
            <a:r>
              <a:rPr lang="es-VE" dirty="0" smtClean="0">
                <a:latin typeface="Constantia" pitchFamily="18" charset="0"/>
              </a:rPr>
              <a:t> as a </a:t>
            </a:r>
            <a:r>
              <a:rPr lang="es-VE" dirty="0" err="1" smtClean="0">
                <a:latin typeface="Constantia" pitchFamily="18" charset="0"/>
              </a:rPr>
              <a:t>separation</a:t>
            </a:r>
            <a:r>
              <a:rPr lang="es-VE" dirty="0" smtClean="0">
                <a:latin typeface="Constantia" pitchFamily="18" charset="0"/>
              </a:rPr>
              <a:t> </a:t>
            </a:r>
            <a:r>
              <a:rPr lang="es-VE" dirty="0" err="1" smtClean="0">
                <a:latin typeface="Constantia" pitchFamily="18" charset="0"/>
              </a:rPr>
              <a:t>or</a:t>
            </a:r>
            <a:r>
              <a:rPr lang="es-VE" dirty="0" smtClean="0">
                <a:latin typeface="Constantia" pitchFamily="18" charset="0"/>
              </a:rPr>
              <a:t> </a:t>
            </a:r>
            <a:r>
              <a:rPr lang="es-VE" dirty="0" err="1" smtClean="0">
                <a:latin typeface="Constantia" pitchFamily="18" charset="0"/>
              </a:rPr>
              <a:t>union</a:t>
            </a:r>
            <a:r>
              <a:rPr lang="es-VE" dirty="0" smtClean="0">
                <a:latin typeface="Constantia" pitchFamily="18" charset="0"/>
              </a:rPr>
              <a:t> </a:t>
            </a:r>
            <a:r>
              <a:rPr lang="es-VE" dirty="0" err="1" smtClean="0">
                <a:latin typeface="Constantia" pitchFamily="18" charset="0"/>
              </a:rPr>
              <a:t>structure</a:t>
            </a:r>
            <a:r>
              <a:rPr lang="es-VE" dirty="0" smtClean="0">
                <a:latin typeface="Constantia" pitchFamily="18" charset="0"/>
              </a:rPr>
              <a:t>.</a:t>
            </a:r>
          </a:p>
          <a:p>
            <a:pPr algn="ctr" eaLnBrk="1" hangingPunct="1">
              <a:buFont typeface="Arial" charset="0"/>
              <a:buNone/>
            </a:pPr>
            <a:endParaRPr lang="es-VE" dirty="0" smtClean="0">
              <a:latin typeface="Constantia" pitchFamily="18" charset="0"/>
            </a:endParaRPr>
          </a:p>
        </p:txBody>
      </p:sp>
      <p:pic>
        <p:nvPicPr>
          <p:cNvPr id="5" name="4 Imagen" descr="pared bonita.jpg"/>
          <p:cNvPicPr>
            <a:picLocks noChangeAspect="1"/>
          </p:cNvPicPr>
          <p:nvPr/>
        </p:nvPicPr>
        <p:blipFill>
          <a:blip r:embed="rId5" cstate="print"/>
          <a:stretch>
            <a:fillRect/>
          </a:stretch>
        </p:blipFill>
        <p:spPr>
          <a:xfrm>
            <a:off x="2857488" y="3000372"/>
            <a:ext cx="3786214" cy="338616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6" name="conclusion.mp3">
            <a:hlinkClick r:id="" action="ppaction://media"/>
          </p:cNvPr>
          <p:cNvPicPr>
            <a:picLocks noRot="1" noChangeAspect="1"/>
          </p:cNvPicPr>
          <p:nvPr>
            <a:audioFile r:link="rId1"/>
          </p:nvPr>
        </p:nvPicPr>
        <p:blipFill>
          <a:blip r:embed="rId6" cstate="print"/>
          <a:srcRect/>
          <a:stretch>
            <a:fillRect/>
          </a:stretch>
        </p:blipFill>
        <p:spPr bwMode="auto">
          <a:xfrm>
            <a:off x="857250" y="6000750"/>
            <a:ext cx="304800" cy="304800"/>
          </a:xfrm>
          <a:prstGeom prst="rect">
            <a:avLst/>
          </a:prstGeom>
          <a:noFill/>
          <a:ln w="9525">
            <a:noFill/>
            <a:miter lim="800000"/>
            <a:headEnd/>
            <a:tailEnd/>
          </a:ln>
        </p:spPr>
      </p:pic>
      <p:sp>
        <p:nvSpPr>
          <p:cNvPr id="7" name="6 CuadroTexto"/>
          <p:cNvSpPr txBox="1"/>
          <p:nvPr/>
        </p:nvSpPr>
        <p:spPr>
          <a:xfrm>
            <a:off x="8358214" y="6357958"/>
            <a:ext cx="500066" cy="646331"/>
          </a:xfrm>
          <a:prstGeom prst="rect">
            <a:avLst/>
          </a:prstGeom>
          <a:noFill/>
        </p:spPr>
        <p:txBody>
          <a:bodyPr wrap="square" rtlCol="0">
            <a:spAutoFit/>
          </a:bodyPr>
          <a:lstStyle/>
          <a:p>
            <a:r>
              <a:rPr lang="es-ES" dirty="0" smtClean="0">
                <a:latin typeface="Constantia" pitchFamily="18" charset="0"/>
              </a:rPr>
              <a:t>17</a:t>
            </a:r>
          </a:p>
          <a:p>
            <a:endParaRPr lang="en-US" dirty="0">
              <a:latin typeface="Constantia" pitchFamily="18" charset="0"/>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48275"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1 CuadroTexto"/>
          <p:cNvSpPr txBox="1"/>
          <p:nvPr/>
        </p:nvSpPr>
        <p:spPr>
          <a:xfrm>
            <a:off x="1785918" y="428604"/>
            <a:ext cx="5286412" cy="923330"/>
          </a:xfrm>
          <a:prstGeom prst="rect">
            <a:avLst/>
          </a:prstGeom>
          <a:noFill/>
        </p:spPr>
        <p:txBody>
          <a:bodyPr wrap="square" rtlCol="0">
            <a:spAutoFit/>
          </a:bodyPr>
          <a:lstStyle/>
          <a:p>
            <a:pPr algn="ctr"/>
            <a:r>
              <a:rPr lang="es-ES" sz="5400" u="sng" dirty="0" smtClean="0">
                <a:latin typeface="Constantia" pitchFamily="18" charset="0"/>
              </a:rPr>
              <a:t>Content</a:t>
            </a:r>
            <a:r>
              <a:rPr lang="es-ES" dirty="0" smtClean="0"/>
              <a:t> </a:t>
            </a:r>
            <a:endParaRPr lang="en-US" dirty="0"/>
          </a:p>
        </p:txBody>
      </p:sp>
      <p:sp>
        <p:nvSpPr>
          <p:cNvPr id="3" name="2 CuadroTexto"/>
          <p:cNvSpPr txBox="1"/>
          <p:nvPr/>
        </p:nvSpPr>
        <p:spPr>
          <a:xfrm>
            <a:off x="928662" y="1285860"/>
            <a:ext cx="6715172" cy="4801314"/>
          </a:xfrm>
          <a:prstGeom prst="rect">
            <a:avLst/>
          </a:prstGeom>
          <a:noFill/>
        </p:spPr>
        <p:txBody>
          <a:bodyPr wrap="square" rtlCol="0">
            <a:spAutoFit/>
          </a:bodyPr>
          <a:lstStyle/>
          <a:p>
            <a:r>
              <a:rPr lang="es-ES" dirty="0" smtClean="0">
                <a:latin typeface="Constantia" pitchFamily="18" charset="0"/>
              </a:rPr>
              <a:t>Page</a:t>
            </a:r>
          </a:p>
          <a:p>
            <a:endParaRPr lang="es-ES" dirty="0" smtClean="0">
              <a:latin typeface="Constantia" pitchFamily="18" charset="0"/>
            </a:endParaRPr>
          </a:p>
          <a:p>
            <a:pPr marL="342900" indent="-342900"/>
            <a:r>
              <a:rPr lang="es-ES" dirty="0" smtClean="0">
                <a:latin typeface="Constantia" pitchFamily="18" charset="0"/>
              </a:rPr>
              <a:t>3    </a:t>
            </a:r>
            <a:r>
              <a:rPr lang="es-ES" dirty="0" err="1" smtClean="0">
                <a:latin typeface="Constantia" pitchFamily="18" charset="0"/>
              </a:rPr>
              <a:t>Definition</a:t>
            </a:r>
            <a:endParaRPr lang="es-ES" dirty="0" smtClean="0">
              <a:latin typeface="Constantia" pitchFamily="18" charset="0"/>
            </a:endParaRPr>
          </a:p>
          <a:p>
            <a:pPr marL="342900" indent="-342900"/>
            <a:endParaRPr lang="es-ES" dirty="0" smtClean="0">
              <a:latin typeface="Constantia" pitchFamily="18" charset="0"/>
            </a:endParaRPr>
          </a:p>
          <a:p>
            <a:pPr marL="342900" indent="-342900" algn="ctr"/>
            <a:r>
              <a:rPr lang="es-ES" dirty="0" smtClean="0">
                <a:latin typeface="Constantia" pitchFamily="18" charset="0"/>
              </a:rPr>
              <a:t>Wall </a:t>
            </a:r>
            <a:r>
              <a:rPr lang="es-ES" dirty="0" err="1" smtClean="0">
                <a:latin typeface="Constantia" pitchFamily="18" charset="0"/>
              </a:rPr>
              <a:t>History</a:t>
            </a:r>
            <a:r>
              <a:rPr lang="es-ES" dirty="0" smtClean="0">
                <a:latin typeface="Constantia" pitchFamily="18" charset="0"/>
              </a:rPr>
              <a:t> </a:t>
            </a:r>
          </a:p>
          <a:p>
            <a:pPr marL="342900" indent="-342900"/>
            <a:endParaRPr lang="es-ES" dirty="0" smtClean="0">
              <a:latin typeface="Constantia" pitchFamily="18" charset="0"/>
            </a:endParaRPr>
          </a:p>
          <a:p>
            <a:pPr marL="342900" indent="-342900"/>
            <a:r>
              <a:rPr lang="es-ES" dirty="0" smtClean="0">
                <a:latin typeface="Constantia" pitchFamily="18" charset="0"/>
              </a:rPr>
              <a:t>5    Mesopotamia </a:t>
            </a:r>
          </a:p>
          <a:p>
            <a:pPr marL="342900" indent="-342900"/>
            <a:endParaRPr lang="es-ES" dirty="0" smtClean="0">
              <a:latin typeface="Constantia" pitchFamily="18" charset="0"/>
            </a:endParaRPr>
          </a:p>
          <a:p>
            <a:pPr marL="342900" indent="-342900"/>
            <a:r>
              <a:rPr lang="es-ES" dirty="0" smtClean="0">
                <a:latin typeface="Constantia" pitchFamily="18" charset="0"/>
              </a:rPr>
              <a:t>6</a:t>
            </a:r>
            <a:r>
              <a:rPr lang="es-ES" dirty="0" smtClean="0">
                <a:latin typeface="Constantia" pitchFamily="18" charset="0"/>
              </a:rPr>
              <a:t>     </a:t>
            </a:r>
            <a:r>
              <a:rPr lang="es-ES" dirty="0" err="1" smtClean="0">
                <a:latin typeface="Constantia" pitchFamily="18" charset="0"/>
              </a:rPr>
              <a:t>Egypt</a:t>
            </a:r>
            <a:endParaRPr lang="es-ES" dirty="0" smtClean="0">
              <a:latin typeface="Constantia" pitchFamily="18" charset="0"/>
            </a:endParaRPr>
          </a:p>
          <a:p>
            <a:pPr marL="342900" indent="-342900">
              <a:buAutoNum type="arabicPlain"/>
            </a:pPr>
            <a:endParaRPr lang="es-ES" dirty="0" smtClean="0">
              <a:latin typeface="Constantia" pitchFamily="18" charset="0"/>
            </a:endParaRPr>
          </a:p>
          <a:p>
            <a:pPr marL="342900" indent="-342900"/>
            <a:r>
              <a:rPr lang="es-ES" dirty="0" smtClean="0">
                <a:latin typeface="Constantia" pitchFamily="18" charset="0"/>
              </a:rPr>
              <a:t>7</a:t>
            </a:r>
            <a:r>
              <a:rPr lang="es-ES" dirty="0" smtClean="0">
                <a:latin typeface="Constantia" pitchFamily="18" charset="0"/>
              </a:rPr>
              <a:t>     </a:t>
            </a:r>
            <a:r>
              <a:rPr lang="es-ES" dirty="0" err="1" smtClean="0">
                <a:latin typeface="Constantia" pitchFamily="18" charset="0"/>
              </a:rPr>
              <a:t>Ancient</a:t>
            </a:r>
            <a:r>
              <a:rPr lang="es-ES" dirty="0" smtClean="0">
                <a:latin typeface="Constantia" pitchFamily="18" charset="0"/>
              </a:rPr>
              <a:t> </a:t>
            </a:r>
            <a:r>
              <a:rPr lang="es-ES" dirty="0" err="1" smtClean="0">
                <a:latin typeface="Constantia" pitchFamily="18" charset="0"/>
              </a:rPr>
              <a:t>Greece</a:t>
            </a:r>
            <a:endParaRPr lang="es-ES" dirty="0" smtClean="0">
              <a:latin typeface="Constantia" pitchFamily="18" charset="0"/>
            </a:endParaRPr>
          </a:p>
          <a:p>
            <a:pPr marL="342900" indent="-342900">
              <a:buAutoNum type="arabicPlain"/>
            </a:pPr>
            <a:endParaRPr lang="es-ES" dirty="0" smtClean="0">
              <a:latin typeface="Constantia" pitchFamily="18" charset="0"/>
            </a:endParaRPr>
          </a:p>
          <a:p>
            <a:pPr marL="342900" indent="-342900"/>
            <a:r>
              <a:rPr lang="es-ES" dirty="0" smtClean="0">
                <a:latin typeface="Constantia" pitchFamily="18" charset="0"/>
              </a:rPr>
              <a:t>8     </a:t>
            </a:r>
            <a:r>
              <a:rPr lang="es-ES" dirty="0" err="1" smtClean="0">
                <a:latin typeface="Constantia" pitchFamily="18" charset="0"/>
              </a:rPr>
              <a:t>Ancient</a:t>
            </a:r>
            <a:r>
              <a:rPr lang="es-ES" dirty="0" smtClean="0">
                <a:latin typeface="Constantia" pitchFamily="18" charset="0"/>
              </a:rPr>
              <a:t> Rome</a:t>
            </a:r>
          </a:p>
          <a:p>
            <a:pPr marL="342900" indent="-342900">
              <a:buAutoNum type="arabicPlain"/>
            </a:pPr>
            <a:endParaRPr lang="es-ES" dirty="0" smtClean="0">
              <a:latin typeface="Constantia" pitchFamily="18" charset="0"/>
            </a:endParaRPr>
          </a:p>
          <a:p>
            <a:pPr marL="342900" indent="-342900"/>
            <a:r>
              <a:rPr lang="es-ES" dirty="0" smtClean="0">
                <a:latin typeface="Constantia" pitchFamily="18" charset="0"/>
              </a:rPr>
              <a:t>9     Medieval </a:t>
            </a:r>
            <a:r>
              <a:rPr lang="es-ES" dirty="0" err="1" smtClean="0">
                <a:latin typeface="Constantia" pitchFamily="18" charset="0"/>
              </a:rPr>
              <a:t>Age</a:t>
            </a:r>
            <a:endParaRPr lang="es-ES" dirty="0" smtClean="0">
              <a:latin typeface="Constantia" pitchFamily="18" charset="0"/>
            </a:endParaRPr>
          </a:p>
          <a:p>
            <a:pPr marL="342900" indent="-342900">
              <a:buAutoNum type="arabicPlain"/>
            </a:pPr>
            <a:endParaRPr lang="es-ES" dirty="0" smtClean="0">
              <a:latin typeface="Constantia" pitchFamily="18" charset="0"/>
            </a:endParaRPr>
          </a:p>
          <a:p>
            <a:pPr marL="342900" indent="-342900"/>
            <a:r>
              <a:rPr lang="es-ES" dirty="0" smtClean="0">
                <a:latin typeface="Constantia" pitchFamily="18" charset="0"/>
              </a:rPr>
              <a:t>10   </a:t>
            </a:r>
            <a:r>
              <a:rPr lang="es-ES" dirty="0" err="1" smtClean="0">
                <a:latin typeface="Constantia" pitchFamily="18" charset="0"/>
              </a:rPr>
              <a:t>Renaissance</a:t>
            </a:r>
            <a:r>
              <a:rPr lang="es-ES" dirty="0" smtClean="0">
                <a:latin typeface="Constantia" pitchFamily="18" charset="0"/>
              </a:rPr>
              <a:t> and </a:t>
            </a:r>
            <a:r>
              <a:rPr lang="es-ES" dirty="0" err="1" smtClean="0">
                <a:latin typeface="Constantia" pitchFamily="18" charset="0"/>
              </a:rPr>
              <a:t>Baroque</a:t>
            </a:r>
            <a:endParaRPr lang="es-ES" dirty="0" smtClean="0">
              <a:latin typeface="Constantia"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1 CuadroTexto"/>
          <p:cNvSpPr txBox="1"/>
          <p:nvPr/>
        </p:nvSpPr>
        <p:spPr>
          <a:xfrm>
            <a:off x="1857356" y="571480"/>
            <a:ext cx="5286412" cy="923330"/>
          </a:xfrm>
          <a:prstGeom prst="rect">
            <a:avLst/>
          </a:prstGeom>
          <a:noFill/>
        </p:spPr>
        <p:txBody>
          <a:bodyPr wrap="square" rtlCol="0">
            <a:spAutoFit/>
          </a:bodyPr>
          <a:lstStyle/>
          <a:p>
            <a:pPr algn="ctr"/>
            <a:r>
              <a:rPr lang="es-ES" sz="5400" u="sng" dirty="0" smtClean="0">
                <a:latin typeface="Constantia" pitchFamily="18" charset="0"/>
              </a:rPr>
              <a:t>Content</a:t>
            </a:r>
            <a:r>
              <a:rPr lang="es-ES" dirty="0" smtClean="0"/>
              <a:t> </a:t>
            </a:r>
            <a:endParaRPr lang="en-US" dirty="0"/>
          </a:p>
        </p:txBody>
      </p:sp>
      <p:sp>
        <p:nvSpPr>
          <p:cNvPr id="3" name="2 CuadroTexto"/>
          <p:cNvSpPr txBox="1"/>
          <p:nvPr/>
        </p:nvSpPr>
        <p:spPr>
          <a:xfrm>
            <a:off x="1142976" y="1857364"/>
            <a:ext cx="6715172" cy="3139321"/>
          </a:xfrm>
          <a:prstGeom prst="rect">
            <a:avLst/>
          </a:prstGeom>
          <a:noFill/>
        </p:spPr>
        <p:txBody>
          <a:bodyPr wrap="square" rtlCol="0">
            <a:spAutoFit/>
          </a:bodyPr>
          <a:lstStyle/>
          <a:p>
            <a:r>
              <a:rPr lang="es-ES" dirty="0" smtClean="0">
                <a:latin typeface="Constantia" pitchFamily="18" charset="0"/>
              </a:rPr>
              <a:t>Page</a:t>
            </a:r>
          </a:p>
          <a:p>
            <a:endParaRPr lang="es-ES" dirty="0" smtClean="0"/>
          </a:p>
          <a:p>
            <a:pPr marL="342900" indent="-342900"/>
            <a:r>
              <a:rPr lang="es-ES" dirty="0" smtClean="0">
                <a:latin typeface="Constantia" pitchFamily="18" charset="0"/>
              </a:rPr>
              <a:t>11     </a:t>
            </a:r>
            <a:r>
              <a:rPr lang="es-ES" dirty="0" err="1" smtClean="0">
                <a:latin typeface="Constantia" pitchFamily="18" charset="0"/>
              </a:rPr>
              <a:t>Modern</a:t>
            </a:r>
            <a:r>
              <a:rPr lang="es-ES" dirty="0" smtClean="0">
                <a:latin typeface="Constantia" pitchFamily="18" charset="0"/>
              </a:rPr>
              <a:t> </a:t>
            </a:r>
            <a:r>
              <a:rPr lang="es-ES" dirty="0" err="1" smtClean="0">
                <a:latin typeface="Constantia" pitchFamily="18" charset="0"/>
              </a:rPr>
              <a:t>Age</a:t>
            </a:r>
            <a:r>
              <a:rPr lang="es-ES" dirty="0" smtClean="0">
                <a:latin typeface="Constantia" pitchFamily="18" charset="0"/>
              </a:rPr>
              <a:t> </a:t>
            </a:r>
          </a:p>
          <a:p>
            <a:pPr marL="342900" indent="-342900">
              <a:buAutoNum type="arabicPlain" startAt="8"/>
            </a:pPr>
            <a:endParaRPr lang="es-ES" dirty="0" smtClean="0">
              <a:latin typeface="Constantia" pitchFamily="18" charset="0"/>
            </a:endParaRPr>
          </a:p>
          <a:p>
            <a:pPr marL="342900" indent="-342900"/>
            <a:r>
              <a:rPr lang="es-ES" dirty="0" smtClean="0">
                <a:latin typeface="Constantia" pitchFamily="18" charset="0"/>
              </a:rPr>
              <a:t>12    </a:t>
            </a:r>
            <a:r>
              <a:rPr lang="es-ES" dirty="0" err="1" smtClean="0">
                <a:latin typeface="Constantia" pitchFamily="18" charset="0"/>
              </a:rPr>
              <a:t>Types</a:t>
            </a:r>
            <a:r>
              <a:rPr lang="es-ES" dirty="0" smtClean="0">
                <a:latin typeface="Constantia" pitchFamily="18" charset="0"/>
              </a:rPr>
              <a:t>  of </a:t>
            </a:r>
            <a:r>
              <a:rPr lang="es-ES" dirty="0" err="1" smtClean="0">
                <a:latin typeface="Constantia" pitchFamily="18" charset="0"/>
              </a:rPr>
              <a:t>Walls</a:t>
            </a:r>
            <a:endParaRPr lang="es-ES" dirty="0" smtClean="0">
              <a:latin typeface="Constantia" pitchFamily="18" charset="0"/>
            </a:endParaRPr>
          </a:p>
          <a:p>
            <a:pPr marL="342900" indent="-342900">
              <a:buAutoNum type="arabicPlain" startAt="8"/>
            </a:pPr>
            <a:endParaRPr lang="es-ES" dirty="0" smtClean="0">
              <a:latin typeface="Constantia" pitchFamily="18" charset="0"/>
            </a:endParaRPr>
          </a:p>
          <a:p>
            <a:pPr marL="342900" indent="-342900"/>
            <a:r>
              <a:rPr lang="es-AR" dirty="0" smtClean="0">
                <a:latin typeface="Constantia" pitchFamily="18" charset="0"/>
              </a:rPr>
              <a:t>14    </a:t>
            </a:r>
            <a:r>
              <a:rPr lang="es-AR" dirty="0" err="1" smtClean="0">
                <a:latin typeface="Constantia" pitchFamily="18" charset="0"/>
              </a:rPr>
              <a:t>The</a:t>
            </a:r>
            <a:r>
              <a:rPr lang="es-AR" dirty="0" smtClean="0">
                <a:latin typeface="Constantia" pitchFamily="18" charset="0"/>
              </a:rPr>
              <a:t> </a:t>
            </a:r>
            <a:r>
              <a:rPr lang="es-AR" dirty="0" smtClean="0">
                <a:latin typeface="Constantia" pitchFamily="18" charset="0"/>
              </a:rPr>
              <a:t>Wall: </a:t>
            </a:r>
            <a:r>
              <a:rPr lang="es-AR" dirty="0" err="1" smtClean="0">
                <a:latin typeface="Constantia" pitchFamily="18" charset="0"/>
              </a:rPr>
              <a:t>Architectonical</a:t>
            </a:r>
            <a:r>
              <a:rPr lang="es-AR" dirty="0" smtClean="0">
                <a:latin typeface="Constantia" pitchFamily="18" charset="0"/>
              </a:rPr>
              <a:t> </a:t>
            </a:r>
            <a:r>
              <a:rPr lang="es-AR" dirty="0" err="1" smtClean="0">
                <a:latin typeface="Constantia" pitchFamily="18" charset="0"/>
              </a:rPr>
              <a:t>point</a:t>
            </a:r>
            <a:r>
              <a:rPr lang="es-AR" dirty="0" smtClean="0">
                <a:latin typeface="Constantia" pitchFamily="18" charset="0"/>
              </a:rPr>
              <a:t> of </a:t>
            </a:r>
            <a:r>
              <a:rPr lang="es-AR" dirty="0" err="1" smtClean="0">
                <a:latin typeface="Constantia" pitchFamily="18" charset="0"/>
              </a:rPr>
              <a:t>view</a:t>
            </a:r>
            <a:endParaRPr lang="es-AR" dirty="0" smtClean="0">
              <a:latin typeface="Constantia" pitchFamily="18" charset="0"/>
            </a:endParaRPr>
          </a:p>
          <a:p>
            <a:pPr marL="342900" indent="-342900"/>
            <a:endParaRPr lang="es-AR" dirty="0" smtClean="0">
              <a:latin typeface="Constantia" pitchFamily="18" charset="0"/>
            </a:endParaRPr>
          </a:p>
          <a:p>
            <a:pPr marL="342900" indent="-342900"/>
            <a:r>
              <a:rPr lang="es-AR" dirty="0" smtClean="0">
                <a:latin typeface="Constantia" pitchFamily="18" charset="0"/>
              </a:rPr>
              <a:t>16    </a:t>
            </a:r>
            <a:r>
              <a:rPr lang="es-VE" dirty="0" err="1" smtClean="0">
                <a:latin typeface="Constantia" pitchFamily="18" charset="0"/>
              </a:rPr>
              <a:t>The</a:t>
            </a:r>
            <a:r>
              <a:rPr lang="es-VE" dirty="0" smtClean="0">
                <a:latin typeface="Constantia" pitchFamily="18" charset="0"/>
              </a:rPr>
              <a:t> </a:t>
            </a:r>
            <a:r>
              <a:rPr lang="es-VE" dirty="0" smtClean="0">
                <a:latin typeface="Constantia" pitchFamily="18" charset="0"/>
              </a:rPr>
              <a:t>Wall: </a:t>
            </a:r>
            <a:r>
              <a:rPr lang="es-VE" dirty="0" err="1" smtClean="0">
                <a:latin typeface="Constantia" pitchFamily="18" charset="0"/>
              </a:rPr>
              <a:t>Urbanistic</a:t>
            </a:r>
            <a:r>
              <a:rPr lang="es-VE" dirty="0" smtClean="0">
                <a:latin typeface="Constantia" pitchFamily="18" charset="0"/>
              </a:rPr>
              <a:t> </a:t>
            </a:r>
            <a:r>
              <a:rPr lang="es-VE" dirty="0" err="1" smtClean="0">
                <a:latin typeface="Constantia" pitchFamily="18" charset="0"/>
              </a:rPr>
              <a:t>point</a:t>
            </a:r>
            <a:r>
              <a:rPr lang="es-VE" dirty="0" smtClean="0">
                <a:latin typeface="Constantia" pitchFamily="18" charset="0"/>
              </a:rPr>
              <a:t> of </a:t>
            </a:r>
            <a:r>
              <a:rPr lang="es-VE" dirty="0" err="1" smtClean="0">
                <a:latin typeface="Constantia" pitchFamily="18" charset="0"/>
              </a:rPr>
              <a:t>view</a:t>
            </a:r>
            <a:endParaRPr lang="es-AR" dirty="0" smtClean="0">
              <a:latin typeface="Constantia" pitchFamily="18" charset="0"/>
            </a:endParaRPr>
          </a:p>
          <a:p>
            <a:pPr marL="342900" indent="-342900"/>
            <a:endParaRPr lang="es-AR" dirty="0" smtClean="0">
              <a:latin typeface="Constantia" pitchFamily="18" charset="0"/>
            </a:endParaRPr>
          </a:p>
          <a:p>
            <a:pPr marL="342900" indent="-342900"/>
            <a:r>
              <a:rPr lang="es-AR" dirty="0" smtClean="0">
                <a:latin typeface="Constantia" pitchFamily="18" charset="0"/>
              </a:rPr>
              <a:t>17    </a:t>
            </a:r>
            <a:r>
              <a:rPr lang="es-AR" dirty="0" err="1" smtClean="0">
                <a:latin typeface="Constantia" pitchFamily="18" charset="0"/>
              </a:rPr>
              <a:t>Conclusion</a:t>
            </a:r>
            <a:r>
              <a:rPr lang="es-AR" dirty="0" smtClean="0">
                <a:latin typeface="Constantia" pitchFamily="18" charset="0"/>
              </a:rPr>
              <a:t> </a:t>
            </a:r>
            <a:endParaRPr lang="es-ES" dirty="0" smtClean="0">
              <a:latin typeface="Constantia"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4" cstate="print"/>
          <a:tile tx="0" ty="0" sx="100000" sy="100000" flip="none" algn="tl"/>
        </a:blipFill>
        <a:effectLst/>
      </p:bgPr>
    </p:bg>
    <p:spTree>
      <p:nvGrpSpPr>
        <p:cNvPr id="1" name=""/>
        <p:cNvGrpSpPr/>
        <p:nvPr/>
      </p:nvGrpSpPr>
      <p:grpSpPr>
        <a:xfrm>
          <a:off x="0" y="0"/>
          <a:ext cx="0" cy="0"/>
          <a:chOff x="0" y="0"/>
          <a:chExt cx="0" cy="0"/>
        </a:xfrm>
      </p:grpSpPr>
      <p:sp>
        <p:nvSpPr>
          <p:cNvPr id="3" name="2 Rectángulo"/>
          <p:cNvSpPr/>
          <p:nvPr/>
        </p:nvSpPr>
        <p:spPr>
          <a:xfrm>
            <a:off x="3384585" y="500042"/>
            <a:ext cx="1973233" cy="1107996"/>
          </a:xfrm>
          <a:prstGeom prst="rect">
            <a:avLst/>
          </a:prstGeom>
          <a:noFill/>
        </p:spPr>
        <p:txBody>
          <a:bodyPr wrap="none" lIns="91440" tIns="45720" rIns="91440" bIns="45720">
            <a:spAutoFit/>
          </a:bodyPr>
          <a:lstStyle/>
          <a:p>
            <a:pPr algn="ctr"/>
            <a:r>
              <a:rPr lang="es-ES" sz="6600" b="1" u="sng" dirty="0" smtClean="0">
                <a:ln w="17780" cmpd="sng">
                  <a:solidFill>
                    <a:srgbClr val="FFFFFF"/>
                  </a:solidFill>
                  <a:prstDash val="solid"/>
                  <a:miter lim="800000"/>
                </a:ln>
                <a:latin typeface="Constantia" pitchFamily="18" charset="0"/>
              </a:rPr>
              <a:t>Wall</a:t>
            </a:r>
            <a:endParaRPr lang="es-ES" sz="6600" b="1" u="sng" cap="none" spc="0" dirty="0">
              <a:ln w="17780" cmpd="sng">
                <a:solidFill>
                  <a:srgbClr val="FFFFFF"/>
                </a:solidFill>
                <a:prstDash val="solid"/>
                <a:miter lim="800000"/>
              </a:ln>
              <a:latin typeface="Constantia" pitchFamily="18" charset="0"/>
            </a:endParaRPr>
          </a:p>
        </p:txBody>
      </p:sp>
      <p:sp>
        <p:nvSpPr>
          <p:cNvPr id="17409" name="Rectangle 1"/>
          <p:cNvSpPr>
            <a:spLocks noChangeArrowheads="1"/>
          </p:cNvSpPr>
          <p:nvPr/>
        </p:nvSpPr>
        <p:spPr bwMode="auto">
          <a:xfrm>
            <a:off x="928662" y="2000240"/>
            <a:ext cx="7072362"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Masonry rising from the floor to a height, generally </a:t>
            </a:r>
            <a:r>
              <a:rPr lang="en-US" sz="2400" dirty="0" smtClean="0">
                <a:latin typeface="Constantia" pitchFamily="18" charset="0"/>
                <a:ea typeface="Times New Roman" pitchFamily="18" charset="0"/>
                <a:cs typeface="Arial" pitchFamily="34" charset="0"/>
              </a:rPr>
              <a:t>tall</a:t>
            </a:r>
            <a:r>
              <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er than</a:t>
            </a:r>
            <a:r>
              <a:rPr kumimoji="0" lang="en-US" sz="2400" b="0" i="0" u="none" strike="noStrike" cap="none" normalizeH="0" dirty="0" smtClean="0">
                <a:ln>
                  <a:noFill/>
                </a:ln>
                <a:solidFill>
                  <a:schemeClr val="tx1"/>
                </a:solidFill>
                <a:effectLst/>
                <a:latin typeface="Constantia" pitchFamily="18" charset="0"/>
                <a:ea typeface="Times New Roman" pitchFamily="18" charset="0"/>
                <a:cs typeface="Arial" pitchFamily="34" charset="0"/>
              </a:rPr>
              <a:t> </a:t>
            </a:r>
            <a:r>
              <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people.</a:t>
            </a:r>
            <a:r>
              <a:rPr kumimoji="0" lang="en-US" sz="2400" b="0" i="0" u="none" strike="noStrike" cap="none" normalizeH="0" dirty="0" smtClean="0">
                <a:ln>
                  <a:noFill/>
                </a:ln>
                <a:solidFill>
                  <a:schemeClr val="tx1"/>
                </a:solidFill>
                <a:effectLst/>
                <a:latin typeface="Constantia" pitchFamily="18" charset="0"/>
                <a:ea typeface="Times New Roman" pitchFamily="18" charset="0"/>
                <a:cs typeface="Arial" pitchFamily="34" charset="0"/>
              </a:rPr>
              <a:t> </a:t>
            </a:r>
            <a:r>
              <a:rPr lang="en-US" sz="2400" dirty="0" smtClean="0">
                <a:latin typeface="Constantia" pitchFamily="18" charset="0"/>
                <a:ea typeface="Times New Roman" pitchFamily="18" charset="0"/>
                <a:cs typeface="Arial" pitchFamily="34" charset="0"/>
              </a:rPr>
              <a:t>Wall is </a:t>
            </a:r>
            <a:r>
              <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used to divide rooms, to protect an area of a house or to hold a roof.</a:t>
            </a:r>
            <a:endParaRPr kumimoji="0" lang="en-US" sz="2400" b="0" i="0" u="none" strike="noStrike" cap="none" normalizeH="0" baseline="0" dirty="0" smtClean="0">
              <a:ln>
                <a:noFill/>
              </a:ln>
              <a:solidFill>
                <a:schemeClr val="tx1"/>
              </a:solidFill>
              <a:effectLst/>
              <a:latin typeface="Constantia" pitchFamily="18" charset="0"/>
            </a:endParaRPr>
          </a:p>
        </p:txBody>
      </p:sp>
      <p:pic>
        <p:nvPicPr>
          <p:cNvPr id="17411" name="Picture 3" descr="http://www.arqhys.com/construccion/paredes.jpg"/>
          <p:cNvPicPr>
            <a:picLocks noChangeAspect="1" noChangeArrowheads="1"/>
          </p:cNvPicPr>
          <p:nvPr/>
        </p:nvPicPr>
        <p:blipFill>
          <a:blip r:embed="rId5" cstate="print"/>
          <a:srcRect/>
          <a:stretch>
            <a:fillRect/>
          </a:stretch>
        </p:blipFill>
        <p:spPr bwMode="auto">
          <a:xfrm>
            <a:off x="5072066" y="3357562"/>
            <a:ext cx="3571900" cy="2678925"/>
          </a:xfrm>
          <a:prstGeom prst="rect">
            <a:avLst/>
          </a:prstGeom>
          <a:ln w="88900" cap="sq" cmpd="thickThin">
            <a:solidFill>
              <a:srgbClr val="000000"/>
            </a:solidFill>
            <a:prstDash val="solid"/>
            <a:miter lim="800000"/>
          </a:ln>
          <a:effectLst>
            <a:innerShdw blurRad="76200">
              <a:srgbClr val="000000"/>
            </a:innerShdw>
          </a:effectLst>
        </p:spPr>
      </p:pic>
      <p:pic>
        <p:nvPicPr>
          <p:cNvPr id="17413" name="Picture 5" descr="http://www.visitacasas.com/images/pintar-paredes2.jpg"/>
          <p:cNvPicPr>
            <a:picLocks noChangeAspect="1" noChangeArrowheads="1"/>
          </p:cNvPicPr>
          <p:nvPr/>
        </p:nvPicPr>
        <p:blipFill>
          <a:blip r:embed="rId6" cstate="print"/>
          <a:srcRect/>
          <a:stretch>
            <a:fillRect/>
          </a:stretch>
        </p:blipFill>
        <p:spPr bwMode="auto">
          <a:xfrm>
            <a:off x="1142976" y="3786190"/>
            <a:ext cx="3571900" cy="2714644"/>
          </a:xfrm>
          <a:prstGeom prst="rect">
            <a:avLst/>
          </a:prstGeom>
          <a:ln w="88900" cap="sq" cmpd="thickThin">
            <a:solidFill>
              <a:srgbClr val="000000"/>
            </a:solidFill>
            <a:prstDash val="solid"/>
            <a:miter lim="800000"/>
          </a:ln>
          <a:effectLst>
            <a:innerShdw blurRad="76200">
              <a:srgbClr val="000000"/>
            </a:innerShdw>
          </a:effectLst>
        </p:spPr>
      </p:pic>
      <p:pic>
        <p:nvPicPr>
          <p:cNvPr id="6" name="wall.wav">
            <a:hlinkClick r:id="" action="ppaction://media"/>
          </p:cNvPr>
          <p:cNvPicPr>
            <a:picLocks noRot="1" noChangeAspect="1"/>
          </p:cNvPicPr>
          <p:nvPr>
            <a:audioFile r:link="rId1"/>
          </p:nvPr>
        </p:nvPicPr>
        <p:blipFill>
          <a:blip r:embed="rId7" cstate="print"/>
          <a:stretch>
            <a:fillRect/>
          </a:stretch>
        </p:blipFill>
        <p:spPr>
          <a:xfrm>
            <a:off x="285720" y="6143644"/>
            <a:ext cx="304800" cy="295276"/>
          </a:xfrm>
          <a:prstGeom prst="rect">
            <a:avLst/>
          </a:prstGeom>
        </p:spPr>
      </p:pic>
      <p:sp>
        <p:nvSpPr>
          <p:cNvPr id="7" name="6 CuadroTexto"/>
          <p:cNvSpPr txBox="1"/>
          <p:nvPr/>
        </p:nvSpPr>
        <p:spPr>
          <a:xfrm>
            <a:off x="8501090" y="6357958"/>
            <a:ext cx="500066" cy="369332"/>
          </a:xfrm>
          <a:prstGeom prst="rect">
            <a:avLst/>
          </a:prstGeom>
          <a:noFill/>
        </p:spPr>
        <p:txBody>
          <a:bodyPr wrap="square" rtlCol="0">
            <a:spAutoFit/>
          </a:bodyPr>
          <a:lstStyle/>
          <a:p>
            <a:r>
              <a:rPr lang="es-ES" dirty="0" smtClean="0">
                <a:latin typeface="Constantia" pitchFamily="18" charset="0"/>
              </a:rPr>
              <a:t>3</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5503"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2" name="1 Rectángulo"/>
          <p:cNvSpPr/>
          <p:nvPr/>
        </p:nvSpPr>
        <p:spPr>
          <a:xfrm>
            <a:off x="1899904" y="2500306"/>
            <a:ext cx="5315302" cy="923330"/>
          </a:xfrm>
          <a:prstGeom prst="rect">
            <a:avLst/>
          </a:prstGeom>
          <a:noFill/>
        </p:spPr>
        <p:txBody>
          <a:bodyPr wrap="none" lIns="91440" tIns="45720" rIns="91440" bIns="45720">
            <a:spAutoFit/>
          </a:bodyPr>
          <a:lstStyle/>
          <a:p>
            <a:pPr algn="ctr"/>
            <a:r>
              <a:rPr lang="es-ES" sz="5400" b="1" cap="none" spc="0" dirty="0" smtClean="0">
                <a:ln w="10541" cmpd="sng">
                  <a:solidFill>
                    <a:srgbClr val="7D7D7D">
                      <a:tint val="100000"/>
                      <a:shade val="100000"/>
                      <a:satMod val="110000"/>
                    </a:srgbClr>
                  </a:solidFill>
                  <a:prstDash val="solid"/>
                </a:ln>
                <a:solidFill>
                  <a:schemeClr val="tx1">
                    <a:lumMod val="95000"/>
                    <a:lumOff val="5000"/>
                  </a:schemeClr>
                </a:solidFill>
                <a:effectLst/>
                <a:latin typeface="Constantia" pitchFamily="18" charset="0"/>
              </a:rPr>
              <a:t>WALL</a:t>
            </a:r>
            <a:r>
              <a:rPr lang="es-ES" sz="5400" b="1" cap="none" spc="0" dirty="0" smtClean="0">
                <a:ln w="10541" cmpd="sng">
                  <a:solidFill>
                    <a:srgbClr val="7D7D7D">
                      <a:tint val="100000"/>
                      <a:shade val="100000"/>
                      <a:satMod val="110000"/>
                    </a:srgbClr>
                  </a:solidFill>
                  <a:prstDash val="solid"/>
                </a:ln>
                <a:solidFill>
                  <a:schemeClr val="tx1">
                    <a:lumMod val="95000"/>
                    <a:lumOff val="5000"/>
                  </a:schemeClr>
                </a:solidFill>
                <a:effectLst/>
              </a:rPr>
              <a:t> </a:t>
            </a:r>
            <a:r>
              <a:rPr lang="es-ES" sz="5400" b="1" cap="none" spc="0" dirty="0" smtClean="0">
                <a:ln w="10541" cmpd="sng">
                  <a:solidFill>
                    <a:srgbClr val="7D7D7D">
                      <a:tint val="100000"/>
                      <a:shade val="100000"/>
                      <a:satMod val="110000"/>
                    </a:srgbClr>
                  </a:solidFill>
                  <a:prstDash val="solid"/>
                </a:ln>
                <a:solidFill>
                  <a:schemeClr val="tx1">
                    <a:lumMod val="95000"/>
                    <a:lumOff val="5000"/>
                  </a:schemeClr>
                </a:solidFill>
                <a:effectLst/>
                <a:latin typeface="Constantia" pitchFamily="18" charset="0"/>
              </a:rPr>
              <a:t>HISTORY</a:t>
            </a:r>
            <a:endParaRPr lang="es-ES" sz="5400" b="1" cap="none" spc="0" dirty="0">
              <a:ln w="10541" cmpd="sng">
                <a:solidFill>
                  <a:srgbClr val="7D7D7D">
                    <a:tint val="100000"/>
                    <a:shade val="100000"/>
                    <a:satMod val="110000"/>
                  </a:srgbClr>
                </a:solidFill>
                <a:prstDash val="solid"/>
              </a:ln>
              <a:solidFill>
                <a:schemeClr val="tx1">
                  <a:lumMod val="95000"/>
                  <a:lumOff val="5000"/>
                </a:schemeClr>
              </a:solidFill>
              <a:effectLst/>
              <a:latin typeface="Constantia"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4" cstate="print"/>
          <a:tile tx="0" ty="0" sx="100000" sy="100000" flip="none" algn="tl"/>
        </a:blipFill>
        <a:effectLst/>
      </p:bgPr>
    </p:bg>
    <p:spTree>
      <p:nvGrpSpPr>
        <p:cNvPr id="1" name=""/>
        <p:cNvGrpSpPr/>
        <p:nvPr/>
      </p:nvGrpSpPr>
      <p:grpSpPr>
        <a:xfrm>
          <a:off x="0" y="0"/>
          <a:ext cx="0" cy="0"/>
          <a:chOff x="0" y="0"/>
          <a:chExt cx="0" cy="0"/>
        </a:xfrm>
      </p:grpSpPr>
      <p:sp>
        <p:nvSpPr>
          <p:cNvPr id="7" name="6 Rectángulo"/>
          <p:cNvSpPr/>
          <p:nvPr/>
        </p:nvSpPr>
        <p:spPr>
          <a:xfrm>
            <a:off x="1928794" y="1056015"/>
            <a:ext cx="5357850" cy="923330"/>
          </a:xfrm>
          <a:prstGeom prst="rect">
            <a:avLst/>
          </a:prstGeom>
          <a:noFill/>
        </p:spPr>
        <p:txBody>
          <a:bodyPr wrap="square" lIns="91440" tIns="45720" rIns="91440" bIns="45720">
            <a:spAutoFit/>
          </a:bodyPr>
          <a:lstStyle/>
          <a:p>
            <a:pPr algn="ctr"/>
            <a:r>
              <a:rPr lang="es-ES" sz="5400" b="1" u="sng" dirty="0" smtClean="0">
                <a:ln w="17780" cmpd="sng">
                  <a:solidFill>
                    <a:srgbClr val="FFFFFF"/>
                  </a:solidFill>
                  <a:prstDash val="solid"/>
                  <a:miter lim="800000"/>
                </a:ln>
                <a:latin typeface="Constantia" pitchFamily="18" charset="0"/>
              </a:rPr>
              <a:t>Mesopotamia</a:t>
            </a:r>
            <a:endParaRPr lang="es-ES" sz="5400" b="1" u="sng" cap="none" spc="0" dirty="0">
              <a:ln w="17780" cmpd="sng">
                <a:solidFill>
                  <a:srgbClr val="FFFFFF"/>
                </a:solidFill>
                <a:prstDash val="solid"/>
                <a:miter lim="800000"/>
              </a:ln>
              <a:latin typeface="Constantia" pitchFamily="18" charset="0"/>
            </a:endParaRPr>
          </a:p>
        </p:txBody>
      </p:sp>
      <p:sp>
        <p:nvSpPr>
          <p:cNvPr id="23553" name="Rectangle 1"/>
          <p:cNvSpPr>
            <a:spLocks noChangeArrowheads="1"/>
          </p:cNvSpPr>
          <p:nvPr/>
        </p:nvSpPr>
        <p:spPr bwMode="auto">
          <a:xfrm>
            <a:off x="928662" y="2894484"/>
            <a:ext cx="7358114"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r>
              <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The walls were made of fragile mud bricks, so they were thicker. To </a:t>
            </a:r>
            <a:r>
              <a:rPr lang="en-US" sz="2400" dirty="0" smtClean="0">
                <a:latin typeface="Constantia" pitchFamily="18" charset="0"/>
                <a:ea typeface="Times New Roman" pitchFamily="18" charset="0"/>
                <a:cs typeface="Arial" pitchFamily="34" charset="0"/>
              </a:rPr>
              <a:t>c</a:t>
            </a:r>
            <a:r>
              <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over </a:t>
            </a:r>
            <a:r>
              <a:rPr lang="en-US" sz="2400" dirty="0" smtClean="0">
                <a:latin typeface="Constantia" pitchFamily="18" charset="0"/>
                <a:ea typeface="Times New Roman" pitchFamily="18" charset="0"/>
                <a:cs typeface="Arial" pitchFamily="34" charset="0"/>
              </a:rPr>
              <a:t>the </a:t>
            </a:r>
            <a:r>
              <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walls, inhabitants of Mesopotamia used tiles that gave color</a:t>
            </a:r>
            <a:r>
              <a:rPr kumimoji="0" lang="en-US" sz="2400" b="0" i="0" u="none" strike="noStrike" cap="none" normalizeH="0" dirty="0" smtClean="0">
                <a:ln>
                  <a:noFill/>
                </a:ln>
                <a:solidFill>
                  <a:schemeClr val="tx1"/>
                </a:solidFill>
                <a:effectLst/>
                <a:latin typeface="Constantia" pitchFamily="18" charset="0"/>
                <a:ea typeface="Times New Roman" pitchFamily="18" charset="0"/>
                <a:cs typeface="Arial" pitchFamily="34" charset="0"/>
              </a:rPr>
              <a:t> </a:t>
            </a:r>
            <a:r>
              <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to </a:t>
            </a:r>
            <a:r>
              <a:rPr lang="en-US" sz="2400" dirty="0" smtClean="0">
                <a:latin typeface="Constantia" pitchFamily="18" charset="0"/>
                <a:ea typeface="Times New Roman" pitchFamily="18" charset="0"/>
                <a:cs typeface="Arial" pitchFamily="34" charset="0"/>
              </a:rPr>
              <a:t>them</a:t>
            </a:r>
            <a:r>
              <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a:t>
            </a:r>
          </a:p>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endParaRPr kumimoji="0" lang="es-MX" sz="2400" b="0" i="0" u="none" strike="noStrike" cap="none" normalizeH="0" baseline="0" dirty="0" smtClean="0">
              <a:ln>
                <a:noFill/>
              </a:ln>
              <a:solidFill>
                <a:schemeClr val="tx1"/>
              </a:solidFill>
              <a:effectLst/>
              <a:latin typeface="Constantia"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The walls were covered with colored reliefs following very simple patterns, including repetition and symmetry.</a:t>
            </a:r>
            <a:endParaRPr kumimoji="0" lang="en-US" sz="2400" b="0" i="0" u="none" strike="noStrike" cap="none" normalizeH="0" baseline="0" dirty="0" smtClean="0">
              <a:ln>
                <a:noFill/>
              </a:ln>
              <a:solidFill>
                <a:schemeClr val="tx1"/>
              </a:solidFill>
              <a:effectLst/>
              <a:latin typeface="Constantia" pitchFamily="18" charset="0"/>
            </a:endParaRPr>
          </a:p>
        </p:txBody>
      </p:sp>
      <p:pic>
        <p:nvPicPr>
          <p:cNvPr id="23555" name="Picture 3" descr="http://1.bp.blogspot.com/_UW1cZmafPU0/SdwD0Es2cKI/AAAAAAAAACg/lLsOazS-pss/s320/0002980013.jpg"/>
          <p:cNvPicPr>
            <a:picLocks noChangeAspect="1" noChangeArrowheads="1"/>
          </p:cNvPicPr>
          <p:nvPr/>
        </p:nvPicPr>
        <p:blipFill>
          <a:blip r:embed="rId5" cstate="print"/>
          <a:srcRect/>
          <a:stretch>
            <a:fillRect/>
          </a:stretch>
        </p:blipFill>
        <p:spPr bwMode="auto">
          <a:xfrm>
            <a:off x="277814" y="357166"/>
            <a:ext cx="1936732" cy="1962555"/>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23557" name="Picture 5" descr="http://www.dearqueologia.com/eridu/casa_periodo_ubaid.jpg"/>
          <p:cNvPicPr>
            <a:picLocks noChangeAspect="1" noChangeArrowheads="1"/>
          </p:cNvPicPr>
          <p:nvPr/>
        </p:nvPicPr>
        <p:blipFill>
          <a:blip r:embed="rId6" cstate="print"/>
          <a:srcRect/>
          <a:stretch>
            <a:fillRect/>
          </a:stretch>
        </p:blipFill>
        <p:spPr bwMode="auto">
          <a:xfrm>
            <a:off x="6929454" y="428604"/>
            <a:ext cx="1928826" cy="1928826"/>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pic>
        <p:nvPicPr>
          <p:cNvPr id="8" name="mesopotamia.wav">
            <a:hlinkClick r:id="" action="ppaction://media"/>
          </p:cNvPr>
          <p:cNvPicPr>
            <a:picLocks noRot="1" noChangeAspect="1"/>
          </p:cNvPicPr>
          <p:nvPr>
            <a:audioFile r:link="rId1"/>
          </p:nvPr>
        </p:nvPicPr>
        <p:blipFill>
          <a:blip r:embed="rId7" cstate="print"/>
          <a:stretch>
            <a:fillRect/>
          </a:stretch>
        </p:blipFill>
        <p:spPr>
          <a:xfrm>
            <a:off x="714348" y="5786454"/>
            <a:ext cx="304800" cy="304800"/>
          </a:xfrm>
          <a:prstGeom prst="rect">
            <a:avLst/>
          </a:prstGeom>
        </p:spPr>
      </p:pic>
      <p:sp>
        <p:nvSpPr>
          <p:cNvPr id="9" name="8 CuadroTexto"/>
          <p:cNvSpPr txBox="1"/>
          <p:nvPr/>
        </p:nvSpPr>
        <p:spPr>
          <a:xfrm>
            <a:off x="8501090" y="6429396"/>
            <a:ext cx="357190" cy="646331"/>
          </a:xfrm>
          <a:prstGeom prst="rect">
            <a:avLst/>
          </a:prstGeom>
          <a:noFill/>
        </p:spPr>
        <p:txBody>
          <a:bodyPr wrap="square" rtlCol="0">
            <a:spAutoFit/>
          </a:bodyPr>
          <a:lstStyle/>
          <a:p>
            <a:r>
              <a:rPr lang="es-ES" dirty="0" smtClean="0"/>
              <a:t>5</a:t>
            </a:r>
          </a:p>
          <a:p>
            <a:endParaRPr 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7253" fill="hold"/>
                                        <p:tgtEl>
                                          <p:spTgt spid="8"/>
                                        </p:tgtEl>
                                      </p:cBhvr>
                                    </p:cmd>
                                  </p:childTnLst>
                                </p:cTn>
                              </p:par>
                            </p:childTnLst>
                          </p:cTn>
                        </p:par>
                      </p:childTnLst>
                    </p:cTn>
                  </p:par>
                </p:childTnLst>
              </p:cTn>
              <p:nextCondLst>
                <p:cond evt="onClick" delay="0">
                  <p:tgtEl>
                    <p:spTgt spid="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4" cstate="print"/>
          <a:tile tx="0" ty="0" sx="100000" sy="100000" flip="none" algn="tl"/>
        </a:blipFill>
        <a:effectLst/>
      </p:bgPr>
    </p:bg>
    <p:spTree>
      <p:nvGrpSpPr>
        <p:cNvPr id="1" name=""/>
        <p:cNvGrpSpPr/>
        <p:nvPr/>
      </p:nvGrpSpPr>
      <p:grpSpPr>
        <a:xfrm>
          <a:off x="0" y="0"/>
          <a:ext cx="0" cy="0"/>
          <a:chOff x="0" y="0"/>
          <a:chExt cx="0" cy="0"/>
        </a:xfrm>
      </p:grpSpPr>
      <p:sp>
        <p:nvSpPr>
          <p:cNvPr id="3" name="2 Rectángulo"/>
          <p:cNvSpPr/>
          <p:nvPr/>
        </p:nvSpPr>
        <p:spPr>
          <a:xfrm>
            <a:off x="3214678" y="500042"/>
            <a:ext cx="2453813" cy="1107996"/>
          </a:xfrm>
          <a:prstGeom prst="rect">
            <a:avLst/>
          </a:prstGeom>
          <a:noFill/>
        </p:spPr>
        <p:txBody>
          <a:bodyPr wrap="none" lIns="91440" tIns="45720" rIns="91440" bIns="45720">
            <a:spAutoFit/>
          </a:bodyPr>
          <a:lstStyle/>
          <a:p>
            <a:pPr algn="ctr"/>
            <a:r>
              <a:rPr lang="es-ES" sz="6600" b="1" u="sng" dirty="0" smtClean="0">
                <a:ln w="17780" cmpd="sng">
                  <a:solidFill>
                    <a:srgbClr val="FFFFFF"/>
                  </a:solidFill>
                  <a:prstDash val="solid"/>
                  <a:miter lim="800000"/>
                </a:ln>
                <a:latin typeface="Constantia" pitchFamily="18" charset="0"/>
              </a:rPr>
              <a:t>Egypt</a:t>
            </a:r>
            <a:endParaRPr lang="es-ES" sz="6600" b="1" u="sng" cap="none" spc="0" dirty="0">
              <a:ln w="17780" cmpd="sng">
                <a:solidFill>
                  <a:srgbClr val="FFFFFF"/>
                </a:solidFill>
                <a:prstDash val="solid"/>
                <a:miter lim="800000"/>
              </a:ln>
              <a:latin typeface="Constantia" pitchFamily="18" charset="0"/>
            </a:endParaRPr>
          </a:p>
        </p:txBody>
      </p:sp>
      <p:sp>
        <p:nvSpPr>
          <p:cNvPr id="19457" name="Rectangle 1"/>
          <p:cNvSpPr>
            <a:spLocks noChangeArrowheads="1"/>
          </p:cNvSpPr>
          <p:nvPr/>
        </p:nvSpPr>
        <p:spPr bwMode="auto">
          <a:xfrm>
            <a:off x="1428728" y="2000240"/>
            <a:ext cx="6357950" cy="31700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r>
              <a:rPr kumimoji="0" lang="en-US" sz="2000" b="1"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Materials used for wall construction were adobe and stone.</a:t>
            </a:r>
          </a:p>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endParaRPr kumimoji="0" lang="es-MX" sz="2000" b="1" i="0" u="none" strike="noStrike" cap="none" normalizeH="0" baseline="0" dirty="0" smtClean="0">
              <a:ln>
                <a:noFill/>
              </a:ln>
              <a:solidFill>
                <a:schemeClr val="tx1"/>
              </a:solidFill>
              <a:effectLst/>
              <a:latin typeface="Constantia"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n-US" sz="2000" b="1"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The stone for the walls was used in tombs and temples, while bricks were used in homes, even in the royal palaces, forts, of the enclosures walls to the temples and cities.</a:t>
            </a: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endParaRPr kumimoji="0" lang="es-MX" sz="2000" b="1" i="0" u="none" strike="noStrike" cap="none" normalizeH="0" baseline="0" dirty="0" smtClean="0">
              <a:ln>
                <a:noFill/>
              </a:ln>
              <a:solidFill>
                <a:schemeClr val="tx1"/>
              </a:solidFill>
              <a:effectLst/>
              <a:latin typeface="Constantia"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lang="en-US" sz="2000" b="1" dirty="0" smtClean="0">
                <a:latin typeface="Constantia" pitchFamily="18" charset="0"/>
                <a:ea typeface="Times New Roman" pitchFamily="18" charset="0"/>
                <a:cs typeface="Arial" pitchFamily="34" charset="0"/>
              </a:rPr>
              <a:t> </a:t>
            </a:r>
            <a:r>
              <a:rPr kumimoji="0" lang="en-US" sz="2000" b="1"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The walls were covered with hieroglyphics and carvings painted in brilliant colors.</a:t>
            </a:r>
            <a:endParaRPr kumimoji="0" lang="en-US" sz="2000" b="1" i="0" u="none" strike="noStrike" cap="none" normalizeH="0" baseline="0" dirty="0" smtClean="0">
              <a:ln>
                <a:noFill/>
              </a:ln>
              <a:solidFill>
                <a:schemeClr val="tx1"/>
              </a:solidFill>
              <a:effectLst/>
              <a:latin typeface="Constantia" pitchFamily="18" charset="0"/>
            </a:endParaRPr>
          </a:p>
        </p:txBody>
      </p:sp>
      <p:pic>
        <p:nvPicPr>
          <p:cNvPr id="19459" name="Picture 3" descr="http://www.arqhys.com/arquitectura/imagenes/Adobe.jpg"/>
          <p:cNvPicPr>
            <a:picLocks noChangeAspect="1" noChangeArrowheads="1"/>
          </p:cNvPicPr>
          <p:nvPr/>
        </p:nvPicPr>
        <p:blipFill>
          <a:blip r:embed="rId5" cstate="print"/>
          <a:srcRect/>
          <a:stretch>
            <a:fillRect/>
          </a:stretch>
        </p:blipFill>
        <p:spPr bwMode="auto">
          <a:xfrm>
            <a:off x="214282" y="214290"/>
            <a:ext cx="2071702" cy="155031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9461" name="Picture 5" descr="http://elbauldejosete.files.wordpress.com/2008/01/auzoka86_11_02_egipto.jpg"/>
          <p:cNvPicPr>
            <a:picLocks noChangeAspect="1" noChangeArrowheads="1"/>
          </p:cNvPicPr>
          <p:nvPr/>
        </p:nvPicPr>
        <p:blipFill>
          <a:blip r:embed="rId6" cstate="print"/>
          <a:srcRect/>
          <a:stretch>
            <a:fillRect/>
          </a:stretch>
        </p:blipFill>
        <p:spPr bwMode="auto">
          <a:xfrm>
            <a:off x="6500826" y="214290"/>
            <a:ext cx="2285984" cy="150017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9463" name="Picture 7" descr="http://secretia.com/wp-content/isis-aby.jpg"/>
          <p:cNvPicPr>
            <a:picLocks noChangeAspect="1" noChangeArrowheads="1"/>
          </p:cNvPicPr>
          <p:nvPr/>
        </p:nvPicPr>
        <p:blipFill>
          <a:blip r:embed="rId7" cstate="print"/>
          <a:srcRect l="28573" t="9677" r="14286" b="19355"/>
          <a:stretch>
            <a:fillRect/>
          </a:stretch>
        </p:blipFill>
        <p:spPr bwMode="auto">
          <a:xfrm>
            <a:off x="3571868" y="5357826"/>
            <a:ext cx="1857356" cy="1285884"/>
          </a:xfrm>
          <a:prstGeom prst="rect">
            <a:avLst/>
          </a:prstGeom>
          <a:ln w="88900" cap="sq" cmpd="thickThin">
            <a:solidFill>
              <a:srgbClr val="000000"/>
            </a:solidFill>
            <a:prstDash val="solid"/>
            <a:miter lim="800000"/>
          </a:ln>
          <a:effectLst>
            <a:innerShdw blurRad="76200">
              <a:srgbClr val="000000"/>
            </a:innerShdw>
          </a:effectLst>
        </p:spPr>
      </p:pic>
      <p:pic>
        <p:nvPicPr>
          <p:cNvPr id="7" name="Egypt.wav">
            <a:hlinkClick r:id="" action="ppaction://media"/>
          </p:cNvPr>
          <p:cNvPicPr>
            <a:picLocks noRot="1" noChangeAspect="1"/>
          </p:cNvPicPr>
          <p:nvPr>
            <a:audioFile r:link="rId1"/>
          </p:nvPr>
        </p:nvPicPr>
        <p:blipFill>
          <a:blip r:embed="rId8" cstate="print"/>
          <a:stretch>
            <a:fillRect/>
          </a:stretch>
        </p:blipFill>
        <p:spPr>
          <a:xfrm>
            <a:off x="285720" y="6286520"/>
            <a:ext cx="304800" cy="366714"/>
          </a:xfrm>
          <a:prstGeom prst="rect">
            <a:avLst/>
          </a:prstGeom>
        </p:spPr>
      </p:pic>
      <p:sp>
        <p:nvSpPr>
          <p:cNvPr id="8" name="7 CuadroTexto"/>
          <p:cNvSpPr txBox="1"/>
          <p:nvPr/>
        </p:nvSpPr>
        <p:spPr>
          <a:xfrm>
            <a:off x="8501090" y="6357958"/>
            <a:ext cx="357190" cy="369332"/>
          </a:xfrm>
          <a:prstGeom prst="rect">
            <a:avLst/>
          </a:prstGeom>
          <a:noFill/>
        </p:spPr>
        <p:txBody>
          <a:bodyPr wrap="square" rtlCol="0">
            <a:spAutoFit/>
          </a:bodyPr>
          <a:lstStyle/>
          <a:p>
            <a:r>
              <a:rPr lang="es-ES" dirty="0" smtClean="0">
                <a:latin typeface="Constantia" pitchFamily="18" charset="0"/>
              </a:rPr>
              <a:t>6</a:t>
            </a:r>
            <a:endParaRPr lang="en-US" dirty="0">
              <a:latin typeface="Constantia" pitchFamily="18" charset="0"/>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33254"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4" cstate="print"/>
          <a:tile tx="0" ty="0" sx="100000" sy="100000" flip="none" algn="tl"/>
        </a:blipFill>
        <a:effectLst/>
      </p:bgPr>
    </p:bg>
    <p:spTree>
      <p:nvGrpSpPr>
        <p:cNvPr id="1" name=""/>
        <p:cNvGrpSpPr/>
        <p:nvPr/>
      </p:nvGrpSpPr>
      <p:grpSpPr>
        <a:xfrm>
          <a:off x="0" y="0"/>
          <a:ext cx="0" cy="0"/>
          <a:chOff x="0" y="0"/>
          <a:chExt cx="0" cy="0"/>
        </a:xfrm>
      </p:grpSpPr>
      <p:sp>
        <p:nvSpPr>
          <p:cNvPr id="7" name="6 Rectángulo"/>
          <p:cNvSpPr/>
          <p:nvPr/>
        </p:nvSpPr>
        <p:spPr>
          <a:xfrm>
            <a:off x="2143108" y="714356"/>
            <a:ext cx="5357850" cy="923330"/>
          </a:xfrm>
          <a:prstGeom prst="rect">
            <a:avLst/>
          </a:prstGeom>
          <a:noFill/>
        </p:spPr>
        <p:txBody>
          <a:bodyPr wrap="square" lIns="91440" tIns="45720" rIns="91440" bIns="45720">
            <a:spAutoFit/>
          </a:bodyPr>
          <a:lstStyle/>
          <a:p>
            <a:pPr algn="ctr"/>
            <a:r>
              <a:rPr lang="en-US" sz="5400" b="1" u="sng" dirty="0" smtClean="0">
                <a:latin typeface="Constantia" pitchFamily="18" charset="0"/>
              </a:rPr>
              <a:t>Ancient Greece</a:t>
            </a:r>
            <a:endParaRPr lang="es-MX" sz="5400" b="1" u="sng" dirty="0">
              <a:latin typeface="Constantia" pitchFamily="18" charset="0"/>
            </a:endParaRPr>
          </a:p>
        </p:txBody>
      </p:sp>
      <p:sp>
        <p:nvSpPr>
          <p:cNvPr id="25601" name="Rectangle 1"/>
          <p:cNvSpPr>
            <a:spLocks noChangeArrowheads="1"/>
          </p:cNvSpPr>
          <p:nvPr/>
        </p:nvSpPr>
        <p:spPr bwMode="auto">
          <a:xfrm>
            <a:off x="2214546" y="2382276"/>
            <a:ext cx="4572032"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r>
              <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The walls were made by wood, unfired bricks or mortar.</a:t>
            </a:r>
          </a:p>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endParaRPr kumimoji="0" lang="es-MX" sz="2400" b="0" i="0" u="none" strike="noStrike" cap="none" normalizeH="0" baseline="0" dirty="0" smtClean="0">
              <a:ln>
                <a:noFill/>
              </a:ln>
              <a:solidFill>
                <a:schemeClr val="tx1"/>
              </a:solidFill>
              <a:effectLst/>
              <a:latin typeface="Constantia"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Inside the house, the walls were whitewashed.</a:t>
            </a: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endParaRPr kumimoji="0" lang="es-MX" sz="2400" b="0" i="0" u="none" strike="noStrike" cap="none" normalizeH="0" baseline="0" dirty="0" smtClean="0">
              <a:ln>
                <a:noFill/>
              </a:ln>
              <a:solidFill>
                <a:schemeClr val="tx1"/>
              </a:solidFill>
              <a:effectLst/>
              <a:latin typeface="Constantia"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The exterior walls were fragile.</a:t>
            </a:r>
            <a:endParaRPr kumimoji="0" lang="en-US" sz="2400" b="0" i="0" u="none" strike="noStrike" cap="none" normalizeH="0" baseline="0" dirty="0" smtClean="0">
              <a:ln>
                <a:noFill/>
              </a:ln>
              <a:solidFill>
                <a:schemeClr val="tx1"/>
              </a:solidFill>
              <a:effectLst/>
              <a:latin typeface="Constantia" pitchFamily="18" charset="0"/>
            </a:endParaRPr>
          </a:p>
        </p:txBody>
      </p:sp>
      <p:pic>
        <p:nvPicPr>
          <p:cNvPr id="25603" name="Picture 3" descr="http://3.bp.blogspot.com/_onB-4lmtWgk/ShgBXblzBdI/AAAAAAAAC0g/63yH465QcIw/s400/casa%2520griega.jpg"/>
          <p:cNvPicPr>
            <a:picLocks noChangeAspect="1" noChangeArrowheads="1"/>
          </p:cNvPicPr>
          <p:nvPr/>
        </p:nvPicPr>
        <p:blipFill>
          <a:blip r:embed="rId5" cstate="print"/>
          <a:srcRect/>
          <a:stretch>
            <a:fillRect/>
          </a:stretch>
        </p:blipFill>
        <p:spPr bwMode="auto">
          <a:xfrm>
            <a:off x="357158" y="357166"/>
            <a:ext cx="1857388" cy="1578780"/>
          </a:xfrm>
          <a:prstGeom prst="rect">
            <a:avLst/>
          </a:prstGeom>
          <a:ln w="88900" cap="sq" cmpd="thickThin">
            <a:solidFill>
              <a:srgbClr val="000000"/>
            </a:solidFill>
            <a:prstDash val="solid"/>
            <a:miter lim="800000"/>
          </a:ln>
          <a:effectLst>
            <a:innerShdw blurRad="76200">
              <a:srgbClr val="000000"/>
            </a:innerShdw>
          </a:effectLst>
        </p:spPr>
      </p:pic>
      <p:pic>
        <p:nvPicPr>
          <p:cNvPr id="25605" name="Picture 5" descr="http://blogs.ya.com/eurovision2005/files/atenas15.jpg"/>
          <p:cNvPicPr>
            <a:picLocks noChangeAspect="1" noChangeArrowheads="1"/>
          </p:cNvPicPr>
          <p:nvPr/>
        </p:nvPicPr>
        <p:blipFill>
          <a:blip r:embed="rId6" cstate="print"/>
          <a:srcRect/>
          <a:stretch>
            <a:fillRect/>
          </a:stretch>
        </p:blipFill>
        <p:spPr bwMode="auto">
          <a:xfrm>
            <a:off x="6929454" y="4071942"/>
            <a:ext cx="1857388" cy="1571636"/>
          </a:xfrm>
          <a:prstGeom prst="rect">
            <a:avLst/>
          </a:prstGeom>
          <a:ln w="88900" cap="sq" cmpd="thickThin">
            <a:solidFill>
              <a:srgbClr val="000000"/>
            </a:solidFill>
            <a:prstDash val="solid"/>
            <a:miter lim="800000"/>
          </a:ln>
          <a:effectLst>
            <a:innerShdw blurRad="76200">
              <a:srgbClr val="000000"/>
            </a:innerShdw>
          </a:effectLst>
        </p:spPr>
      </p:pic>
      <p:pic>
        <p:nvPicPr>
          <p:cNvPr id="6" name="grecia.wav">
            <a:hlinkClick r:id="" action="ppaction://media"/>
          </p:cNvPr>
          <p:cNvPicPr>
            <a:picLocks noRot="1" noChangeAspect="1"/>
          </p:cNvPicPr>
          <p:nvPr>
            <a:audioFile r:link="rId1"/>
          </p:nvPr>
        </p:nvPicPr>
        <p:blipFill>
          <a:blip r:embed="rId7" cstate="print"/>
          <a:stretch>
            <a:fillRect/>
          </a:stretch>
        </p:blipFill>
        <p:spPr>
          <a:xfrm>
            <a:off x="285720" y="6357958"/>
            <a:ext cx="304800" cy="304800"/>
          </a:xfrm>
          <a:prstGeom prst="rect">
            <a:avLst/>
          </a:prstGeom>
        </p:spPr>
      </p:pic>
      <p:sp>
        <p:nvSpPr>
          <p:cNvPr id="8" name="7 CuadroTexto"/>
          <p:cNvSpPr txBox="1"/>
          <p:nvPr/>
        </p:nvSpPr>
        <p:spPr>
          <a:xfrm>
            <a:off x="8358214" y="6357958"/>
            <a:ext cx="357190" cy="369332"/>
          </a:xfrm>
          <a:prstGeom prst="rect">
            <a:avLst/>
          </a:prstGeom>
          <a:noFill/>
        </p:spPr>
        <p:txBody>
          <a:bodyPr wrap="square" rtlCol="0">
            <a:spAutoFit/>
          </a:bodyPr>
          <a:lstStyle/>
          <a:p>
            <a:r>
              <a:rPr lang="es-ES" dirty="0" smtClean="0">
                <a:latin typeface="Constantia" pitchFamily="18" charset="0"/>
              </a:rPr>
              <a:t>7</a:t>
            </a:r>
            <a:endParaRPr lang="en-US" dirty="0">
              <a:latin typeface="Constantia" pitchFamily="18" charset="0"/>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1002" fill="hold"/>
                                        <p:tgtEl>
                                          <p:spTgt spid="6"/>
                                        </p:tgtEl>
                                      </p:cBhvr>
                                    </p:cmd>
                                  </p:childTnLst>
                                </p:cTn>
                              </p:par>
                            </p:childTnLst>
                          </p:cTn>
                        </p:par>
                      </p:childTnLst>
                    </p:cTn>
                  </p:par>
                </p:childTnLst>
              </p:cTn>
              <p:nextCondLst>
                <p:cond evt="onClick" delay="0">
                  <p:tgtEl>
                    <p:spTgt spid="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4" cstate="print"/>
          <a:tile tx="0" ty="0" sx="100000" sy="100000" flip="none" algn="tl"/>
        </a:blipFill>
        <a:effectLst/>
      </p:bgPr>
    </p:bg>
    <p:spTree>
      <p:nvGrpSpPr>
        <p:cNvPr id="1" name=""/>
        <p:cNvGrpSpPr/>
        <p:nvPr/>
      </p:nvGrpSpPr>
      <p:grpSpPr>
        <a:xfrm>
          <a:off x="0" y="0"/>
          <a:ext cx="0" cy="0"/>
          <a:chOff x="0" y="0"/>
          <a:chExt cx="0" cy="0"/>
        </a:xfrm>
      </p:grpSpPr>
      <p:sp>
        <p:nvSpPr>
          <p:cNvPr id="7" name="6 Rectángulo"/>
          <p:cNvSpPr/>
          <p:nvPr/>
        </p:nvSpPr>
        <p:spPr>
          <a:xfrm>
            <a:off x="2071670" y="642918"/>
            <a:ext cx="5357850" cy="923330"/>
          </a:xfrm>
          <a:prstGeom prst="rect">
            <a:avLst/>
          </a:prstGeom>
          <a:noFill/>
        </p:spPr>
        <p:txBody>
          <a:bodyPr wrap="square" lIns="91440" tIns="45720" rIns="91440" bIns="45720">
            <a:spAutoFit/>
          </a:bodyPr>
          <a:lstStyle/>
          <a:p>
            <a:pPr algn="ctr"/>
            <a:r>
              <a:rPr lang="es-MX" sz="5400" b="1" u="sng" dirty="0" smtClean="0">
                <a:latin typeface="Constantia" pitchFamily="18" charset="0"/>
              </a:rPr>
              <a:t>Ancient Rome</a:t>
            </a:r>
            <a:endParaRPr lang="es-MX" sz="5400" b="1" u="sng" dirty="0">
              <a:latin typeface="Constantia" pitchFamily="18" charset="0"/>
            </a:endParaRPr>
          </a:p>
        </p:txBody>
      </p:sp>
      <p:sp>
        <p:nvSpPr>
          <p:cNvPr id="27649" name="Rectangle 1"/>
          <p:cNvSpPr>
            <a:spLocks noChangeArrowheads="1"/>
          </p:cNvSpPr>
          <p:nvPr/>
        </p:nvSpPr>
        <p:spPr bwMode="auto">
          <a:xfrm>
            <a:off x="2357422" y="1928802"/>
            <a:ext cx="4857784"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endParaRPr>
          </a:p>
          <a:p>
            <a:pPr algn="just" fontAlgn="base">
              <a:spcBef>
                <a:spcPct val="0"/>
              </a:spcBef>
              <a:spcAft>
                <a:spcPct val="0"/>
              </a:spcAft>
              <a:buFont typeface="Arial" pitchFamily="34" charset="0"/>
              <a:buChar char="•"/>
            </a:pPr>
            <a:r>
              <a:rPr lang="en-US" sz="2400" dirty="0" smtClean="0">
                <a:latin typeface="Constantia" pitchFamily="18" charset="0"/>
                <a:ea typeface="Times New Roman" pitchFamily="18" charset="0"/>
                <a:cs typeface="Arial" pitchFamily="34" charset="0"/>
              </a:rPr>
              <a:t>The materials used for the walls were cement and brick. As for the brick, the Romans realized that  baked brick was more resistant and therefore lasted longer.</a:t>
            </a:r>
            <a:endParaRPr lang="en-US" sz="2400" dirty="0" smtClean="0">
              <a:latin typeface="Constantia"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 typeface="Arial" pitchFamily="34" charset="0"/>
              <a:buChar char="•"/>
              <a:tabLst/>
            </a:pPr>
            <a:r>
              <a:rPr kumimoji="0" lang="en-US" sz="2400" b="0" i="0" u="none" strike="noStrike" cap="none" normalizeH="0" baseline="0" dirty="0" smtClean="0">
                <a:ln>
                  <a:noFill/>
                </a:ln>
                <a:solidFill>
                  <a:schemeClr val="tx1"/>
                </a:solidFill>
                <a:effectLst/>
                <a:latin typeface="Constantia" pitchFamily="18" charset="0"/>
                <a:ea typeface="Times New Roman" pitchFamily="18" charset="0"/>
                <a:cs typeface="Arial" pitchFamily="34" charset="0"/>
              </a:rPr>
              <a:t>The Romans placed fresh on the walls.</a:t>
            </a:r>
            <a:endParaRPr kumimoji="0" lang="es-MX" sz="2400" b="0" i="0" u="none" strike="noStrike" cap="none" normalizeH="0" baseline="0" dirty="0" smtClean="0">
              <a:ln>
                <a:noFill/>
              </a:ln>
              <a:solidFill>
                <a:schemeClr val="tx1"/>
              </a:solidFill>
              <a:effectLst/>
              <a:latin typeface="Constantia" pitchFamily="18" charset="0"/>
            </a:endParaRPr>
          </a:p>
        </p:txBody>
      </p:sp>
      <p:pic>
        <p:nvPicPr>
          <p:cNvPr id="27651" name="Picture 3" descr="http://www.moveyourmind.es/wp-content/uploads/2008/12/roma1-2.jpg"/>
          <p:cNvPicPr>
            <a:picLocks noChangeAspect="1" noChangeArrowheads="1"/>
          </p:cNvPicPr>
          <p:nvPr/>
        </p:nvPicPr>
        <p:blipFill>
          <a:blip r:embed="rId5" cstate="print"/>
          <a:srcRect/>
          <a:stretch>
            <a:fillRect/>
          </a:stretch>
        </p:blipFill>
        <p:spPr bwMode="auto">
          <a:xfrm>
            <a:off x="124244" y="214290"/>
            <a:ext cx="2090302" cy="164307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7653" name="Picture 5" descr="http://www.anmal.uma.es/misterios.jpg"/>
          <p:cNvPicPr>
            <a:picLocks noChangeAspect="1" noChangeArrowheads="1"/>
          </p:cNvPicPr>
          <p:nvPr/>
        </p:nvPicPr>
        <p:blipFill>
          <a:blip r:embed="rId6" cstate="print"/>
          <a:srcRect/>
          <a:stretch>
            <a:fillRect/>
          </a:stretch>
        </p:blipFill>
        <p:spPr bwMode="auto">
          <a:xfrm>
            <a:off x="142844" y="2643182"/>
            <a:ext cx="2143140" cy="164307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7655" name="Picture 7" descr="http://www.esmas.com/galeria/fotos/2008/3/2008131042541205426574.jpg"/>
          <p:cNvPicPr>
            <a:picLocks noChangeAspect="1" noChangeArrowheads="1"/>
          </p:cNvPicPr>
          <p:nvPr/>
        </p:nvPicPr>
        <p:blipFill>
          <a:blip r:embed="rId7" cstate="print"/>
          <a:srcRect/>
          <a:stretch>
            <a:fillRect/>
          </a:stretch>
        </p:blipFill>
        <p:spPr bwMode="auto">
          <a:xfrm>
            <a:off x="214282" y="4929197"/>
            <a:ext cx="2143108" cy="164307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8" name="Rome.wav">
            <a:hlinkClick r:id="" action="ppaction://media"/>
          </p:cNvPr>
          <p:cNvPicPr>
            <a:picLocks noRot="1" noChangeAspect="1"/>
          </p:cNvPicPr>
          <p:nvPr>
            <a:audioFile r:link="rId1"/>
          </p:nvPr>
        </p:nvPicPr>
        <p:blipFill>
          <a:blip r:embed="rId8" cstate="print"/>
          <a:stretch>
            <a:fillRect/>
          </a:stretch>
        </p:blipFill>
        <p:spPr>
          <a:xfrm>
            <a:off x="214282" y="6500834"/>
            <a:ext cx="428628" cy="213196"/>
          </a:xfrm>
          <a:prstGeom prst="rect">
            <a:avLst/>
          </a:prstGeom>
        </p:spPr>
      </p:pic>
      <p:sp>
        <p:nvSpPr>
          <p:cNvPr id="10" name="9 CuadroTexto"/>
          <p:cNvSpPr txBox="1"/>
          <p:nvPr/>
        </p:nvSpPr>
        <p:spPr>
          <a:xfrm>
            <a:off x="8358214" y="6357958"/>
            <a:ext cx="500066" cy="369332"/>
          </a:xfrm>
          <a:prstGeom prst="rect">
            <a:avLst/>
          </a:prstGeom>
          <a:noFill/>
        </p:spPr>
        <p:txBody>
          <a:bodyPr wrap="square" rtlCol="0">
            <a:spAutoFit/>
          </a:bodyPr>
          <a:lstStyle/>
          <a:p>
            <a:r>
              <a:rPr lang="es-ES" dirty="0" smtClean="0">
                <a:latin typeface="Constantia" pitchFamily="18" charset="0"/>
              </a:rPr>
              <a:t>8</a:t>
            </a:r>
            <a:endParaRPr lang="en-US" dirty="0">
              <a:latin typeface="Constantia" pitchFamily="18" charset="0"/>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4753" fill="hold"/>
                                        <p:tgtEl>
                                          <p:spTgt spid="8"/>
                                        </p:tgtEl>
                                      </p:cBhvr>
                                    </p:cmd>
                                  </p:childTnLst>
                                </p:cTn>
                              </p:par>
                            </p:childTnLst>
                          </p:cTn>
                        </p:par>
                      </p:childTnLst>
                    </p:cTn>
                  </p:par>
                </p:childTnLst>
              </p:cTn>
              <p:nextCondLst>
                <p:cond evt="onClick" delay="0">
                  <p:tgtEl>
                    <p:spTgt spid="8"/>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theme/theme1.xml><?xml version="1.0" encoding="utf-8"?>
<a:theme xmlns:a="http://schemas.openxmlformats.org/drawingml/2006/main" name="Tema de Office">
  <a:themeElements>
    <a:clrScheme name="Oficin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cin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c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339</TotalTime>
  <Words>670</Words>
  <Application>Microsoft Office PowerPoint</Application>
  <PresentationFormat>Presentación en pantalla (4:3)</PresentationFormat>
  <Paragraphs>131</Paragraphs>
  <Slides>18</Slides>
  <Notes>15</Notes>
  <HiddenSlides>0</HiddenSlides>
  <MMClips>10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Tema de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TYPES OF WALL</vt:lpstr>
      <vt:lpstr>Diapositiva 14</vt:lpstr>
      <vt:lpstr>The Wall: Architectonical point of view</vt:lpstr>
      <vt:lpstr>Diapositiva 16</vt:lpstr>
      <vt:lpstr>The Wall: Urbanistic point of view</vt:lpstr>
      <vt:lpstr>Conclusion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cp:lastModifiedBy>usuario</cp:lastModifiedBy>
  <cp:revision>42</cp:revision>
  <dcterms:modified xsi:type="dcterms:W3CDTF">2010-03-16T16:42:53Z</dcterms:modified>
</cp:coreProperties>
</file>